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0" r:id="rId2"/>
    <p:sldId id="339" r:id="rId3"/>
    <p:sldId id="341" r:id="rId4"/>
    <p:sldId id="308" r:id="rId5"/>
    <p:sldId id="336" r:id="rId6"/>
    <p:sldId id="329" r:id="rId7"/>
    <p:sldId id="330" r:id="rId8"/>
    <p:sldId id="331" r:id="rId9"/>
  </p:sldIdLst>
  <p:sldSz cx="9144000" cy="6858000" type="screen4x3"/>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4" autoAdjust="0"/>
  </p:normalViewPr>
  <p:slideViewPr>
    <p:cSldViewPr>
      <p:cViewPr varScale="1">
        <p:scale>
          <a:sx n="93" d="100"/>
          <a:sy n="93" d="100"/>
        </p:scale>
        <p:origin x="102"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9F7810E-5941-49FA-BC08-C3FD39BD196E}" type="datetimeFigureOut">
              <a:rPr lang="sl-SI" smtClean="0"/>
              <a:pPr/>
              <a:t>26. 04. 2023</a:t>
            </a:fld>
            <a:endParaRPr lang="sl-SI"/>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437C3D9-8A0F-4737-96B8-8505C6C6DBE1}"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1F6C5702-9294-4EFE-A517-6137D20DEB44}" type="datetimeFigureOut">
              <a:rPr lang="sl-SI" smtClean="0"/>
              <a:pPr/>
              <a:t>26. 04. 2023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8CAF2E7-AE56-4796-86CC-8F556BA44B3F}" type="slidenum">
              <a:rPr lang="sl-SI" smtClean="0"/>
              <a:pPr/>
              <a:t>‹#›</a:t>
            </a:fld>
            <a:endParaRPr lang="sl-SI"/>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C5702-9294-4EFE-A517-6137D20DEB44}" type="datetimeFigureOut">
              <a:rPr lang="sl-SI" smtClean="0"/>
              <a:pPr/>
              <a:t>26. 04. 2023</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AF2E7-AE56-4796-86CC-8F556BA44B3F}"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si/assets/ministrstva/MIZS/Dokumenti/Osnovna-sola/Ucni-nacrti/izbirni/Neobvezni/TJ_prvi_razred_izbirni_neobvezni.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si/assets/ministrstva/MIZS/Dokumenti/Osnovna-sola/Ucni-nacrti/izbirni/Neobvezni/Drugi_TJ_izbirni_neobvezni.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si/assets/ministrstva/MIZS/Dokumenti/Osnovna-sola/Ucni-nacrti/izbirni/Neobvezni/Tehnika_izbirni_neobvezni.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si/assets/ministrstva/MIZS/Dokumenti/Osnovna-sola/Ucni-nacrti/izbirni/Neobvezni/Sport_izbirni_neobvezni.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gov.si/assets/ministrstva/MIZS/Dokumenti/Osnovna-sola/Ucni-nacrti/izbirni/Neobvezni/Racunalnistvo_izbirni_neobvezni.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Zaobljeni pravokotnik 1"/>
          <p:cNvSpPr/>
          <p:nvPr/>
        </p:nvSpPr>
        <p:spPr>
          <a:xfrm>
            <a:off x="1187624" y="2348880"/>
            <a:ext cx="6696744" cy="1152128"/>
          </a:xfrm>
          <a:prstGeom prst="roundRect">
            <a:avLst/>
          </a:prstGeom>
          <a:solidFill>
            <a:srgbClr val="00206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3200" b="1" dirty="0" smtClean="0">
                <a:solidFill>
                  <a:schemeClr val="bg1"/>
                </a:solidFill>
              </a:rPr>
              <a:t>PONUDBA NEOBVEZNIH IZBIRNIH PREDMETOV</a:t>
            </a:r>
            <a:endParaRPr lang="sl-SI" sz="3200" b="1" dirty="0">
              <a:solidFill>
                <a:schemeClr val="bg1"/>
              </a:solidFill>
            </a:endParaRPr>
          </a:p>
        </p:txBody>
      </p:sp>
      <p:sp>
        <p:nvSpPr>
          <p:cNvPr id="3" name="Zaobljeni pravokotnik 2"/>
          <p:cNvSpPr/>
          <p:nvPr/>
        </p:nvSpPr>
        <p:spPr>
          <a:xfrm>
            <a:off x="2483768" y="986998"/>
            <a:ext cx="4143404" cy="785818"/>
          </a:xfrm>
          <a:prstGeom prst="roundRect">
            <a:avLst/>
          </a:prstGeom>
          <a:solidFill>
            <a:srgbClr val="00206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OSNOVNA ŠOLA ŠMIHEL</a:t>
            </a:r>
            <a:endParaRPr lang="sl-SI" sz="2000" b="1" dirty="0">
              <a:solidFill>
                <a:schemeClr val="bg1"/>
              </a:solidFill>
            </a:endParaRPr>
          </a:p>
        </p:txBody>
      </p:sp>
      <p:sp>
        <p:nvSpPr>
          <p:cNvPr id="4" name="Zaobljeni pravokotnik 3"/>
          <p:cNvSpPr/>
          <p:nvPr/>
        </p:nvSpPr>
        <p:spPr>
          <a:xfrm>
            <a:off x="2483768" y="4227358"/>
            <a:ext cx="4143404" cy="785818"/>
          </a:xfrm>
          <a:prstGeom prst="roundRect">
            <a:avLst/>
          </a:prstGeom>
          <a:solidFill>
            <a:srgbClr val="00206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ŠOLSKO LETO </a:t>
            </a:r>
            <a:r>
              <a:rPr lang="sl-SI" sz="2000" b="1" dirty="0" smtClean="0">
                <a:solidFill>
                  <a:schemeClr val="bg1"/>
                </a:solidFill>
              </a:rPr>
              <a:t>2023-2024</a:t>
            </a:r>
            <a:endParaRPr lang="sl-SI" sz="2000" b="1" dirty="0">
              <a:solidFill>
                <a:schemeClr val="bg1"/>
              </a:solidFill>
            </a:endParaRPr>
          </a:p>
        </p:txBody>
      </p:sp>
    </p:spTree>
    <p:extLst>
      <p:ext uri="{BB962C8B-B14F-4D97-AF65-F5344CB8AC3E}">
        <p14:creationId xmlns:p14="http://schemas.microsoft.com/office/powerpoint/2010/main" val="2599014934"/>
      </p:ext>
    </p:extLst>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827584" y="1127646"/>
            <a:ext cx="7560840" cy="1323439"/>
          </a:xfrm>
          <a:prstGeom prst="rect">
            <a:avLst/>
          </a:prstGeom>
        </p:spPr>
        <p:txBody>
          <a:bodyPr wrap="square">
            <a:spAutoFit/>
          </a:bodyPr>
          <a:lstStyle/>
          <a:p>
            <a:pPr algn="just"/>
            <a:r>
              <a:rPr lang="sl-SI" sz="1600" dirty="0">
                <a:latin typeface="Arial Narrow" panose="020B0606020202030204" pitchFamily="34" charset="0"/>
              </a:rPr>
              <a:t>Pred odločitvijo za neobvezne izbirne predmete je potrebno vedeti, da si učenec po začetku obiskovanja neobveznega izbirnega predmeta ne more premisliti in se iz takšnih ali drugačnih vzrokov izpisati. Predmet je potrebno obiskovati do konca šolskega leta. Prisotnost učenca se pri neobveznih izbirnih predmetih obravnava enako kot pri obveznih predmetih, vsako odsotnost pa morajo starši opravičiti.</a:t>
            </a:r>
          </a:p>
        </p:txBody>
      </p:sp>
      <p:sp>
        <p:nvSpPr>
          <p:cNvPr id="3" name="Pravokotnik 2"/>
          <p:cNvSpPr/>
          <p:nvPr/>
        </p:nvSpPr>
        <p:spPr>
          <a:xfrm>
            <a:off x="827584" y="548680"/>
            <a:ext cx="3664786" cy="369332"/>
          </a:xfrm>
          <a:prstGeom prst="rect">
            <a:avLst/>
          </a:prstGeom>
          <a:ln>
            <a:solidFill>
              <a:srgbClr val="FF6600"/>
            </a:solidFill>
          </a:ln>
        </p:spPr>
        <p:txBody>
          <a:bodyPr wrap="none">
            <a:spAutoFit/>
          </a:bodyPr>
          <a:lstStyle/>
          <a:p>
            <a:r>
              <a:rPr lang="sl-SI" b="1" dirty="0" smtClean="0">
                <a:latin typeface="Arial Narrow" panose="020B0606020202030204" pitchFamily="34" charset="0"/>
              </a:rPr>
              <a:t>O NEOBVEZNIH IZBIRNIH PREDMETIH</a:t>
            </a:r>
            <a:endParaRPr lang="sl-SI" b="1" dirty="0">
              <a:latin typeface="Arial Narrow" panose="020B0606020202030204" pitchFamily="34" charset="0"/>
            </a:endParaRPr>
          </a:p>
        </p:txBody>
      </p:sp>
      <p:sp>
        <p:nvSpPr>
          <p:cNvPr id="4" name="Pravokotnik 3"/>
          <p:cNvSpPr/>
          <p:nvPr/>
        </p:nvSpPr>
        <p:spPr>
          <a:xfrm>
            <a:off x="827584" y="2636912"/>
            <a:ext cx="7560840" cy="1077218"/>
          </a:xfrm>
          <a:prstGeom prst="rect">
            <a:avLst/>
          </a:prstGeom>
        </p:spPr>
        <p:txBody>
          <a:bodyPr wrap="square">
            <a:spAutoFit/>
          </a:bodyPr>
          <a:lstStyle/>
          <a:p>
            <a:pPr algn="just"/>
            <a:r>
              <a:rPr lang="sl-SI" sz="1600" dirty="0">
                <a:latin typeface="Arial Narrow" panose="020B0606020202030204" pitchFamily="34" charset="0"/>
              </a:rPr>
              <a:t>Neobvezni izbirni predmeti so pri ocenjevanju izenačeni z obveznimi predmeti in zaključne ocene se vpišejo v spričevalo. Učenci lahko izberejo največ dve uri pouka neobveznih izbirnih predmetov tedensko. To pomeni, da lahko učenec obiskuje drugi tuji jezik ali največ dva druga neobvezna izbirna predmeta, ki se izvajata po eno uro tedensko</a:t>
            </a:r>
            <a:r>
              <a:rPr lang="sl-SI" sz="1600" dirty="0" smtClean="0">
                <a:latin typeface="Arial Narrow" panose="020B0606020202030204" pitchFamily="34" charset="0"/>
              </a:rPr>
              <a:t>. </a:t>
            </a:r>
            <a:endParaRPr lang="sl-SI" sz="1600" dirty="0">
              <a:latin typeface="Arial Narrow" panose="020B0606020202030204" pitchFamily="34" charset="0"/>
            </a:endParaRPr>
          </a:p>
        </p:txBody>
      </p:sp>
      <p:cxnSp>
        <p:nvCxnSpPr>
          <p:cNvPr id="5" name="Raven povezovalnik 4"/>
          <p:cNvCxnSpPr/>
          <p:nvPr/>
        </p:nvCxnSpPr>
        <p:spPr>
          <a:xfrm flipV="1">
            <a:off x="899592" y="2492896"/>
            <a:ext cx="7488832" cy="72008"/>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6" name="Raven povezovalnik 5"/>
          <p:cNvCxnSpPr/>
          <p:nvPr/>
        </p:nvCxnSpPr>
        <p:spPr>
          <a:xfrm flipV="1">
            <a:off x="863588" y="3789040"/>
            <a:ext cx="7488832" cy="72008"/>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7" name="Raven povezovalnik 6"/>
          <p:cNvCxnSpPr/>
          <p:nvPr/>
        </p:nvCxnSpPr>
        <p:spPr>
          <a:xfrm flipV="1">
            <a:off x="863588" y="981217"/>
            <a:ext cx="7488832" cy="72008"/>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8" name="Pravokotnik 7"/>
          <p:cNvSpPr/>
          <p:nvPr/>
        </p:nvSpPr>
        <p:spPr>
          <a:xfrm>
            <a:off x="791030" y="4077072"/>
            <a:ext cx="7705956" cy="923330"/>
          </a:xfrm>
          <a:prstGeom prst="rect">
            <a:avLst/>
          </a:prstGeom>
        </p:spPr>
        <p:txBody>
          <a:bodyPr wrap="none">
            <a:spAutoFit/>
          </a:bodyPr>
          <a:lstStyle/>
          <a:p>
            <a:pPr algn="just"/>
            <a:r>
              <a:rPr lang="sl-SI" dirty="0" smtClean="0">
                <a:latin typeface="Arial Narrow" panose="020B0606020202030204" pitchFamily="34" charset="0"/>
              </a:rPr>
              <a:t>Že ime pove, da je izbira za obiskovanje neobveznih izbirnih predmetov prostovoljna.</a:t>
            </a:r>
          </a:p>
          <a:p>
            <a:pPr algn="just"/>
            <a:r>
              <a:rPr lang="sl-SI" dirty="0" smtClean="0">
                <a:latin typeface="Arial Narrow" panose="020B0606020202030204" pitchFamily="34" charset="0"/>
              </a:rPr>
              <a:t>Udeležba na izbirnih predmetih bo obvezna v tretjem triletju, do takrat pa se lahko učenec</a:t>
            </a:r>
          </a:p>
          <a:p>
            <a:pPr algn="just"/>
            <a:r>
              <a:rPr lang="sl-SI" dirty="0" smtClean="0">
                <a:latin typeface="Arial Narrow" panose="020B0606020202030204" pitchFamily="34" charset="0"/>
              </a:rPr>
              <a:t>odloči, da izbirnih predmetov ne bo obiskoval.</a:t>
            </a:r>
            <a:endParaRPr lang="sl-SI" dirty="0">
              <a:latin typeface="Arial Narrow" panose="020B0606020202030204" pitchFamily="34" charset="0"/>
            </a:endParaRPr>
          </a:p>
        </p:txBody>
      </p:sp>
    </p:spTree>
    <p:extLst>
      <p:ext uri="{BB962C8B-B14F-4D97-AF65-F5344CB8AC3E}">
        <p14:creationId xmlns:p14="http://schemas.microsoft.com/office/powerpoint/2010/main" val="138346253"/>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83568" y="736823"/>
            <a:ext cx="7704856" cy="4801314"/>
          </a:xfrm>
          <a:prstGeom prst="rect">
            <a:avLst/>
          </a:prstGeom>
        </p:spPr>
        <p:txBody>
          <a:bodyPr wrap="square">
            <a:spAutoFit/>
          </a:bodyPr>
          <a:lstStyle/>
          <a:p>
            <a:pPr algn="just"/>
            <a:r>
              <a:rPr lang="sl-SI" b="1" u="sng" dirty="0">
                <a:latin typeface="Arial Narrow" panose="020B0606020202030204" pitchFamily="34" charset="0"/>
              </a:rPr>
              <a:t>Oblikovanje skupin za </a:t>
            </a:r>
            <a:r>
              <a:rPr lang="sl-SI" b="1" u="sng" dirty="0" smtClean="0">
                <a:latin typeface="Arial Narrow" panose="020B0606020202030204" pitchFamily="34" charset="0"/>
              </a:rPr>
              <a:t>izvajanje neobveznih </a:t>
            </a:r>
            <a:r>
              <a:rPr lang="sl-SI" b="1" u="sng" dirty="0">
                <a:latin typeface="Arial Narrow" panose="020B0606020202030204" pitchFamily="34" charset="0"/>
              </a:rPr>
              <a:t>izbirnih </a:t>
            </a:r>
            <a:r>
              <a:rPr lang="sl-SI" b="1" u="sng" dirty="0" smtClean="0">
                <a:latin typeface="Arial Narrow" panose="020B0606020202030204" pitchFamily="34" charset="0"/>
              </a:rPr>
              <a:t>predmetov</a:t>
            </a:r>
          </a:p>
          <a:p>
            <a:pPr algn="just"/>
            <a:endParaRPr lang="sl-SI" sz="800" b="1" u="sng" dirty="0">
              <a:latin typeface="Arial Narrow" panose="020B0606020202030204" pitchFamily="34" charset="0"/>
            </a:endParaRPr>
          </a:p>
          <a:p>
            <a:pPr algn="just"/>
            <a:r>
              <a:rPr lang="sl-SI" sz="1600" dirty="0" smtClean="0">
                <a:latin typeface="Arial Narrow" panose="020B0606020202030204" pitchFamily="34" charset="0"/>
              </a:rPr>
              <a:t>Skupina </a:t>
            </a:r>
            <a:r>
              <a:rPr lang="sl-SI" sz="1600" dirty="0">
                <a:latin typeface="Arial Narrow" panose="020B0606020202030204" pitchFamily="34" charset="0"/>
              </a:rPr>
              <a:t>za </a:t>
            </a:r>
            <a:r>
              <a:rPr lang="sl-SI" sz="1600" dirty="0" smtClean="0">
                <a:latin typeface="Arial Narrow" panose="020B0606020202030204" pitchFamily="34" charset="0"/>
              </a:rPr>
              <a:t>pouk neobveznega izbirnega </a:t>
            </a:r>
            <a:r>
              <a:rPr lang="sl-SI" sz="1600" dirty="0">
                <a:latin typeface="Arial Narrow" panose="020B0606020202030204" pitchFamily="34" charset="0"/>
              </a:rPr>
              <a:t>predmeta se oblikuje glede na prijavo k posameznem predmetu v izbirnem postopku. V skupini je lahko največ 28 </a:t>
            </a:r>
            <a:r>
              <a:rPr lang="sl-SI" sz="1600" dirty="0" smtClean="0">
                <a:latin typeface="Arial Narrow" panose="020B0606020202030204" pitchFamily="34" charset="0"/>
              </a:rPr>
              <a:t>učencev. Šola lahko oblikuje določeno število skupin glede na skupno število učencev v 4., 5. in 6. razredu. Skupine oblikuje ločeno za matično šolo in podružnico.</a:t>
            </a:r>
            <a:endParaRPr lang="sl-SI" sz="1600" dirty="0">
              <a:latin typeface="Arial Narrow" panose="020B0606020202030204" pitchFamily="34" charset="0"/>
            </a:endParaRPr>
          </a:p>
          <a:p>
            <a:pPr algn="just"/>
            <a:endParaRPr lang="sl-SI" sz="800" dirty="0">
              <a:latin typeface="Arial Narrow" panose="020B0606020202030204" pitchFamily="34" charset="0"/>
            </a:endParaRPr>
          </a:p>
          <a:p>
            <a:pPr algn="just"/>
            <a:r>
              <a:rPr lang="sl-SI" sz="1600" dirty="0" smtClean="0">
                <a:latin typeface="Arial Narrow" panose="020B0606020202030204" pitchFamily="34" charset="0"/>
              </a:rPr>
              <a:t>Ponudili bomo tiste neobvezne izbirne </a:t>
            </a:r>
            <a:r>
              <a:rPr lang="sl-SI" sz="1600" dirty="0">
                <a:latin typeface="Arial Narrow" panose="020B0606020202030204" pitchFamily="34" charset="0"/>
              </a:rPr>
              <a:t>predmete, ki jih lahko izvajamo s svojimi kadri </a:t>
            </a:r>
            <a:r>
              <a:rPr lang="sl-SI" sz="1600" dirty="0" smtClean="0">
                <a:latin typeface="Arial Narrow" panose="020B0606020202030204" pitchFamily="34" charset="0"/>
              </a:rPr>
              <a:t>z </a:t>
            </a:r>
            <a:r>
              <a:rPr lang="sl-SI" sz="1600" dirty="0">
                <a:latin typeface="Arial Narrow" panose="020B0606020202030204" pitchFamily="34" charset="0"/>
              </a:rPr>
              <a:t>ustrezno strokovno izobrazbo. </a:t>
            </a:r>
            <a:endParaRPr lang="sl-SI" sz="1600" dirty="0" smtClean="0">
              <a:latin typeface="Arial Narrow" panose="020B0606020202030204" pitchFamily="34" charset="0"/>
            </a:endParaRPr>
          </a:p>
          <a:p>
            <a:pPr algn="just"/>
            <a:endParaRPr lang="sl-SI" sz="800" dirty="0">
              <a:latin typeface="Arial Narrow" panose="020B0606020202030204" pitchFamily="34" charset="0"/>
            </a:endParaRPr>
          </a:p>
          <a:p>
            <a:pPr algn="just"/>
            <a:r>
              <a:rPr lang="sl-SI" sz="1600" dirty="0">
                <a:latin typeface="Arial Narrow" panose="020B0606020202030204" pitchFamily="34" charset="0"/>
              </a:rPr>
              <a:t>Način izbora:</a:t>
            </a:r>
          </a:p>
          <a:p>
            <a:pPr marL="342900" indent="-342900" algn="just">
              <a:buAutoNum type="arabicPeriod"/>
            </a:pPr>
            <a:r>
              <a:rPr lang="sl-SI" sz="1600" dirty="0">
                <a:latin typeface="Arial Narrow" panose="020B0606020202030204" pitchFamily="34" charset="0"/>
              </a:rPr>
              <a:t>Izbor lahko opravite preko portala Novi </a:t>
            </a:r>
            <a:r>
              <a:rPr lang="sl-SI" sz="1600" dirty="0" err="1" smtClean="0">
                <a:latin typeface="Arial Narrow" panose="020B0606020202030204" pitchFamily="34" charset="0"/>
              </a:rPr>
              <a:t>Lopolis</a:t>
            </a:r>
            <a:r>
              <a:rPr lang="sl-SI" sz="1600" dirty="0">
                <a:latin typeface="Arial Narrow" panose="020B0606020202030204" pitchFamily="34" charset="0"/>
              </a:rPr>
              <a:t>.</a:t>
            </a:r>
            <a:endParaRPr lang="sl-SI" sz="1600" dirty="0">
              <a:latin typeface="Arial Narrow" panose="020B0606020202030204" pitchFamily="34" charset="0"/>
            </a:endParaRPr>
          </a:p>
          <a:p>
            <a:pPr marL="342900" indent="-342900" algn="just">
              <a:buAutoNum type="arabicPeriod"/>
            </a:pPr>
            <a:r>
              <a:rPr lang="sl-SI" sz="1600" dirty="0" smtClean="0">
                <a:latin typeface="Arial Narrow" panose="020B0606020202030204" pitchFamily="34" charset="0"/>
              </a:rPr>
              <a:t>V primeru, da tega ne morete storiti, </a:t>
            </a:r>
            <a:r>
              <a:rPr lang="sl-SI" sz="1600" dirty="0" smtClean="0">
                <a:latin typeface="Arial Narrow" panose="020B0606020202030204" pitchFamily="34" charset="0"/>
              </a:rPr>
              <a:t>bo vaš otrok v petek, 5. 5., dobil klasično prijavnico.</a:t>
            </a:r>
            <a:endParaRPr lang="sl-SI" sz="1600" dirty="0" smtClean="0">
              <a:latin typeface="Arial Narrow" panose="020B0606020202030204" pitchFamily="34" charset="0"/>
            </a:endParaRPr>
          </a:p>
          <a:p>
            <a:pPr marL="342900" indent="-342900" algn="just">
              <a:buAutoNum type="arabicPeriod"/>
            </a:pPr>
            <a:endParaRPr lang="sl-SI" sz="1600" dirty="0">
              <a:latin typeface="Arial Narrow" panose="020B0606020202030204" pitchFamily="34" charset="0"/>
            </a:endParaRPr>
          </a:p>
          <a:p>
            <a:pPr algn="just"/>
            <a:endParaRPr lang="sl-SI" sz="800" dirty="0" smtClean="0">
              <a:latin typeface="Arial Narrow" panose="020B0606020202030204" pitchFamily="34" charset="0"/>
            </a:endParaRPr>
          </a:p>
          <a:p>
            <a:pPr algn="just"/>
            <a:r>
              <a:rPr lang="sl-SI" sz="1600" dirty="0" smtClean="0">
                <a:latin typeface="Arial Narrow" panose="020B0606020202030204" pitchFamily="34" charset="0"/>
              </a:rPr>
              <a:t>Na </a:t>
            </a:r>
            <a:r>
              <a:rPr lang="sl-SI" sz="1600" dirty="0">
                <a:latin typeface="Arial Narrow" panose="020B0606020202030204" pitchFamily="34" charset="0"/>
              </a:rPr>
              <a:t>podlagi </a:t>
            </a:r>
            <a:r>
              <a:rPr lang="sl-SI" sz="1600" dirty="0" smtClean="0">
                <a:latin typeface="Arial Narrow" panose="020B0606020202030204" pitchFamily="34" charset="0"/>
              </a:rPr>
              <a:t>prijav </a:t>
            </a:r>
            <a:r>
              <a:rPr lang="sl-SI" sz="1600" dirty="0">
                <a:latin typeface="Arial Narrow" panose="020B0606020202030204" pitchFamily="34" charset="0"/>
              </a:rPr>
              <a:t>bomo oblikovali skupine. Učenci, ki se bodo prijavili za </a:t>
            </a:r>
            <a:r>
              <a:rPr lang="sl-SI" sz="1600" dirty="0" smtClean="0">
                <a:latin typeface="Arial Narrow" panose="020B0606020202030204" pitchFamily="34" charset="0"/>
              </a:rPr>
              <a:t>neobvezne izbirne </a:t>
            </a:r>
            <a:r>
              <a:rPr lang="sl-SI" sz="1600" dirty="0">
                <a:latin typeface="Arial Narrow" panose="020B0606020202030204" pitchFamily="34" charset="0"/>
              </a:rPr>
              <a:t>predmete, pa jih zaradi premajhnega števila prijav ne bomo mogli izvajati, bodo </a:t>
            </a:r>
            <a:r>
              <a:rPr lang="sl-SI" sz="1600" dirty="0" smtClean="0">
                <a:latin typeface="Arial Narrow" panose="020B0606020202030204" pitchFamily="34" charset="0"/>
              </a:rPr>
              <a:t>lahko izbrali enega od preostalih predmetov, ki jih bomo izvajali. V prijavnici jih navedete kot rezervni predmet.</a:t>
            </a:r>
          </a:p>
          <a:p>
            <a:pPr algn="just"/>
            <a:endParaRPr lang="sl-SI" sz="1600" dirty="0">
              <a:latin typeface="Arial Narrow" panose="020B0606020202030204" pitchFamily="34" charset="0"/>
            </a:endParaRPr>
          </a:p>
          <a:p>
            <a:pPr algn="just"/>
            <a:r>
              <a:rPr lang="sl-SI" sz="1600" dirty="0" smtClean="0">
                <a:latin typeface="Arial Narrow" panose="020B0606020202030204" pitchFamily="34" charset="0"/>
              </a:rPr>
              <a:t>Spremembe </a:t>
            </a:r>
            <a:r>
              <a:rPr lang="sl-SI" sz="1600" dirty="0">
                <a:latin typeface="Arial Narrow" panose="020B0606020202030204" pitchFamily="34" charset="0"/>
              </a:rPr>
              <a:t>izbirnih predmetov bodo možne do 30. 9. </a:t>
            </a:r>
            <a:r>
              <a:rPr lang="sl-SI" sz="1600" dirty="0" smtClean="0">
                <a:latin typeface="Arial Narrow" panose="020B0606020202030204" pitchFamily="34" charset="0"/>
              </a:rPr>
              <a:t>2023, </a:t>
            </a:r>
            <a:r>
              <a:rPr lang="sl-SI" sz="1600" dirty="0">
                <a:latin typeface="Arial Narrow" panose="020B0606020202030204" pitchFamily="34" charset="0"/>
              </a:rPr>
              <a:t>vendar le v primeru, da sprememba ne vpliva na število izvedbenih skupin.</a:t>
            </a:r>
            <a:endParaRPr lang="sl-SI" sz="1600" b="1" dirty="0">
              <a:latin typeface="Arial Narrow" panose="020B0606020202030204" pitchFamily="34" charset="0"/>
            </a:endParaRPr>
          </a:p>
        </p:txBody>
      </p:sp>
    </p:spTree>
    <p:extLst>
      <p:ext uri="{BB962C8B-B14F-4D97-AF65-F5344CB8AC3E}">
        <p14:creationId xmlns:p14="http://schemas.microsoft.com/office/powerpoint/2010/main" val="2454405781"/>
      </p:ext>
    </p:extLst>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jeni pravokotnik 1"/>
          <p:cNvSpPr/>
          <p:nvPr/>
        </p:nvSpPr>
        <p:spPr>
          <a:xfrm>
            <a:off x="515555" y="357166"/>
            <a:ext cx="8013790" cy="500066"/>
          </a:xfrm>
          <a:prstGeom prst="roundRect">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sl-SI"/>
          </a:p>
        </p:txBody>
      </p:sp>
      <p:sp>
        <p:nvSpPr>
          <p:cNvPr id="3" name="Naslov 3"/>
          <p:cNvSpPr txBox="1">
            <a:spLocks/>
          </p:cNvSpPr>
          <p:nvPr/>
        </p:nvSpPr>
        <p:spPr>
          <a:xfrm>
            <a:off x="457200" y="274638"/>
            <a:ext cx="8229600" cy="725470"/>
          </a:xfrm>
          <a:prstGeom prst="rect">
            <a:avLst/>
          </a:prstGeom>
        </p:spPr>
        <p:txBody>
          <a:bodyP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3000" b="0" i="0" u="none" strike="noStrike" kern="1200" cap="none" spc="0" normalizeH="0" baseline="0" noProof="0" dirty="0" smtClean="0">
                <a:ln>
                  <a:noFill/>
                </a:ln>
                <a:solidFill>
                  <a:schemeClr val="tx1"/>
                </a:solidFill>
                <a:effectLst/>
                <a:uLnTx/>
                <a:uFillTx/>
                <a:latin typeface="+mj-lt"/>
                <a:ea typeface="+mj-ea"/>
                <a:cs typeface="+mj-cs"/>
              </a:rPr>
              <a:t>Osnovna šola ŠMIHEL  	                           	                               šolsko leto </a:t>
            </a:r>
            <a:r>
              <a:rPr kumimoji="0" lang="sl-SI" sz="3000" b="0" i="0" u="none" strike="noStrike" kern="1200" cap="none" spc="0" normalizeH="0" baseline="0" noProof="0" dirty="0" smtClean="0">
                <a:ln>
                  <a:noFill/>
                </a:ln>
                <a:solidFill>
                  <a:schemeClr val="tx1"/>
                </a:solidFill>
                <a:effectLst/>
                <a:uLnTx/>
                <a:uFillTx/>
                <a:latin typeface="+mj-lt"/>
                <a:ea typeface="+mj-ea"/>
                <a:cs typeface="+mj-cs"/>
              </a:rPr>
              <a:t>2023-2024</a:t>
            </a:r>
            <a:r>
              <a:rPr kumimoji="0" lang="sl-SI" sz="3000" b="0" i="0" u="none" strike="noStrike" kern="1200" cap="none" spc="0" normalizeH="0" baseline="0" noProof="0" dirty="0" smtClean="0">
                <a:ln>
                  <a:noFill/>
                </a:ln>
                <a:solidFill>
                  <a:schemeClr val="tx1"/>
                </a:solidFill>
                <a:effectLst/>
                <a:uLnTx/>
                <a:uFillTx/>
                <a:latin typeface="+mj-lt"/>
                <a:ea typeface="+mj-ea"/>
                <a:cs typeface="+mj-cs"/>
              </a:rPr>
              <a:t/>
            </a:r>
            <a:br>
              <a:rPr kumimoji="0" lang="sl-SI" sz="3000" b="0" i="0" u="none" strike="noStrike" kern="1200" cap="none" spc="0" normalizeH="0" baseline="0" noProof="0" dirty="0" smtClean="0">
                <a:ln>
                  <a:noFill/>
                </a:ln>
                <a:solidFill>
                  <a:schemeClr val="tx1"/>
                </a:solidFill>
                <a:effectLst/>
                <a:uLnTx/>
                <a:uFillTx/>
                <a:latin typeface="+mj-lt"/>
                <a:ea typeface="+mj-ea"/>
                <a:cs typeface="+mj-cs"/>
              </a:rPr>
            </a:br>
            <a:endParaRPr kumimoji="0" lang="sl-SI" sz="3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Zaobljeni pravokotnik 4"/>
          <p:cNvSpPr/>
          <p:nvPr/>
        </p:nvSpPr>
        <p:spPr>
          <a:xfrm>
            <a:off x="539552" y="1187069"/>
            <a:ext cx="2751824" cy="461743"/>
          </a:xfrm>
          <a:prstGeom prst="roundRect">
            <a:avLst/>
          </a:prstGeom>
          <a:solidFill>
            <a:srgbClr val="C00000"/>
          </a:solidFill>
        </p:spPr>
        <p:style>
          <a:lnRef idx="1">
            <a:schemeClr val="accent1"/>
          </a:lnRef>
          <a:fillRef idx="2">
            <a:schemeClr val="accent1"/>
          </a:fillRef>
          <a:effectRef idx="1">
            <a:schemeClr val="accent1"/>
          </a:effectRef>
          <a:fontRef idx="minor">
            <a:schemeClr val="dk1"/>
          </a:fontRef>
        </p:style>
        <p:txBody>
          <a:bodyPr rtlCol="0" anchor="ctr"/>
          <a:lstStyle/>
          <a:p>
            <a:r>
              <a:rPr lang="sl-SI" sz="2000" dirty="0" smtClean="0">
                <a:solidFill>
                  <a:schemeClr val="bg1"/>
                </a:solidFill>
              </a:rPr>
              <a:t>NIP - ANGLEŠČINA</a:t>
            </a:r>
          </a:p>
        </p:txBody>
      </p:sp>
      <p:sp>
        <p:nvSpPr>
          <p:cNvPr id="6" name="Pravokotnik 5"/>
          <p:cNvSpPr/>
          <p:nvPr/>
        </p:nvSpPr>
        <p:spPr>
          <a:xfrm>
            <a:off x="515555" y="1845833"/>
            <a:ext cx="7998269" cy="3784643"/>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noFill/>
            </a:endParaRPr>
          </a:p>
        </p:txBody>
      </p:sp>
      <p:sp>
        <p:nvSpPr>
          <p:cNvPr id="7" name="Pravokotnik 6"/>
          <p:cNvSpPr/>
          <p:nvPr/>
        </p:nvSpPr>
        <p:spPr>
          <a:xfrm>
            <a:off x="515555" y="1844824"/>
            <a:ext cx="7998269" cy="3785652"/>
          </a:xfrm>
          <a:prstGeom prst="rect">
            <a:avLst/>
          </a:prstGeom>
        </p:spPr>
        <p:txBody>
          <a:bodyPr wrap="square">
            <a:spAutoFit/>
          </a:bodyPr>
          <a:lstStyle/>
          <a:p>
            <a:pPr algn="just"/>
            <a:r>
              <a:rPr lang="sl-SI" sz="1500" dirty="0">
                <a:latin typeface="Arial Narrow" panose="020B0606020202030204" pitchFamily="34" charset="0"/>
              </a:rPr>
              <a:t>Neobvezni izbirni predmet angleščina je namenjen zgodnjemu usvajanju </a:t>
            </a:r>
            <a:r>
              <a:rPr lang="sl-SI" sz="1500" dirty="0" smtClean="0">
                <a:latin typeface="Arial Narrow" panose="020B0606020202030204" pitchFamily="34" charset="0"/>
              </a:rPr>
              <a:t>prvega tujega </a:t>
            </a:r>
            <a:r>
              <a:rPr lang="sl-SI" sz="1500" dirty="0">
                <a:latin typeface="Arial Narrow" panose="020B0606020202030204" pitchFamily="34" charset="0"/>
              </a:rPr>
              <a:t>jezika vsem učencem </a:t>
            </a:r>
            <a:endParaRPr lang="sl-SI" sz="1500" dirty="0" smtClean="0">
              <a:latin typeface="Arial Narrow" panose="020B0606020202030204" pitchFamily="34" charset="0"/>
            </a:endParaRPr>
          </a:p>
          <a:p>
            <a:pPr algn="just"/>
            <a:r>
              <a:rPr lang="sl-SI" sz="1500" dirty="0" smtClean="0">
                <a:latin typeface="Arial Narrow" panose="020B0606020202030204" pitchFamily="34" charset="0"/>
              </a:rPr>
              <a:t>1</a:t>
            </a:r>
            <a:r>
              <a:rPr lang="sl-SI" sz="1500" dirty="0">
                <a:latin typeface="Arial Narrow" panose="020B0606020202030204" pitchFamily="34" charset="0"/>
              </a:rPr>
              <a:t>. </a:t>
            </a:r>
            <a:r>
              <a:rPr lang="sl-SI" sz="1500" dirty="0" smtClean="0">
                <a:latin typeface="Arial Narrow" panose="020B0606020202030204" pitchFamily="34" charset="0"/>
              </a:rPr>
              <a:t>razreda, </a:t>
            </a:r>
            <a:r>
              <a:rPr lang="sl-SI" sz="1500" dirty="0">
                <a:latin typeface="Arial Narrow" panose="020B0606020202030204" pitchFamily="34" charset="0"/>
              </a:rPr>
              <a:t>z namenom, da izkoristimo potenciale, ki jih prinaša zgodnje uvajanje tujega jezika. Vpis v predmet sicer ni obvezen, se pa močno priporoča. </a:t>
            </a:r>
          </a:p>
          <a:p>
            <a:pPr algn="just"/>
            <a:r>
              <a:rPr lang="sl-SI" sz="1500" dirty="0">
                <a:latin typeface="Arial Narrow" panose="020B0606020202030204" pitchFamily="34" charset="0"/>
              </a:rPr>
              <a:t>Rezultati mnogih raziskav  so pokazali, da se zaradi možganske plastičnosti pri mlajših učencih vzpostavljajo nevronske povezave bolj učinkovito, zato se mlajši učenci lažje, hitreje in bolje učijo tujih jezikov.  Vsebina sledi izbranim temam, ki se sicer obravnavajo v 1. razredu pri drugih predmetih in so učencem blizu (števila, barve, živali, igrače itd.). Učenje in poučevanje poteka ob gibalnih dejavnostih, igri, plesu, petju pesmic, poslušanju zgodbic, skozi igro vlog in uporabo lutk itd. Traja 2. uri tedensko. Pri učenju se uporablja veliko konkretnega materiala, slikovnega gradiva, učbenikov in delovnih zvezkov pa ne uporabljamo. Učenec potrebuje le velik brezčrten zvezek. Učenec bo tekom učnih ur postopoma razvijal svoje sposobnosti poslušanja in slušnega razumevanja ter govornega sporočanja in sporazumevanja v tujem jeziku (npr. prepozna besedišče v angleščini, ga poimenuje, razume in upošteva osnovna navodila v angleščini, poje, recitira pesmi in izštevanke, potrjuje, zanika, izraža razpoloženje, se sporazumeva po vzorcih, odgovarja na preprosta vprašanja itd.). Ocenjevanje znanja tujega jezika angleščine v 1. razredu poteka opisno. Zaključene opisne ocene, s katerimi opredelimo, kako učenec napreduje  glede na zastavljene cilje oz. standarde znanja v učnem načrtu, pa se vpišejo v spričevalo. </a:t>
            </a:r>
          </a:p>
        </p:txBody>
      </p:sp>
      <p:sp>
        <p:nvSpPr>
          <p:cNvPr id="8" name="Pravokotnik 7"/>
          <p:cNvSpPr/>
          <p:nvPr/>
        </p:nvSpPr>
        <p:spPr>
          <a:xfrm>
            <a:off x="481638" y="5641503"/>
            <a:ext cx="1996059" cy="307777"/>
          </a:xfrm>
          <a:prstGeom prst="rect">
            <a:avLst/>
          </a:prstGeom>
        </p:spPr>
        <p:txBody>
          <a:bodyPr wrap="none">
            <a:spAutoFit/>
          </a:bodyPr>
          <a:lstStyle/>
          <a:p>
            <a:r>
              <a:rPr lang="sl-SI" sz="1400" dirty="0" smtClean="0">
                <a:latin typeface="Arial Narrow" panose="020B0606020202030204" pitchFamily="34" charset="0"/>
              </a:rPr>
              <a:t>Povezava do učnih načrtov:</a:t>
            </a:r>
            <a:endParaRPr lang="sl-SI" sz="1400" b="1" dirty="0">
              <a:latin typeface="Arial Narrow" panose="020B0606020202030204" pitchFamily="34" charset="0"/>
            </a:endParaRPr>
          </a:p>
        </p:txBody>
      </p:sp>
      <p:sp>
        <p:nvSpPr>
          <p:cNvPr id="9" name="Pravokotnik 8"/>
          <p:cNvSpPr/>
          <p:nvPr/>
        </p:nvSpPr>
        <p:spPr>
          <a:xfrm>
            <a:off x="479490" y="5960313"/>
            <a:ext cx="8034334" cy="276999"/>
          </a:xfrm>
          <a:prstGeom prst="rect">
            <a:avLst/>
          </a:prstGeom>
        </p:spPr>
        <p:txBody>
          <a:bodyPr wrap="square">
            <a:spAutoFit/>
          </a:bodyPr>
          <a:lstStyle/>
          <a:p>
            <a:r>
              <a:rPr lang="sl-SI" sz="1200" u="sng" dirty="0">
                <a:latin typeface="Arial Narrow" panose="020B0606020202030204" pitchFamily="34" charset="0"/>
                <a:hlinkClick r:id="rId2"/>
              </a:rPr>
              <a:t>https://www.gov.si/assets/ministrstva/MIZS/Dokumenti/Osnovna-sola/Ucni-nacrti/izbirni/Neobvezni/TJ_prvi_razred_izbirni_neobvezni.pdf</a:t>
            </a:r>
            <a:endParaRPr lang="sl-SI" sz="1200" dirty="0">
              <a:latin typeface="Arial Narrow" panose="020B0606020202030204" pitchFamily="34" charset="0"/>
            </a:endParaRPr>
          </a:p>
        </p:txBody>
      </p:sp>
      <p:sp>
        <p:nvSpPr>
          <p:cNvPr id="10" name="Zaobljeni pravokotnik 9"/>
          <p:cNvSpPr/>
          <p:nvPr/>
        </p:nvSpPr>
        <p:spPr>
          <a:xfrm>
            <a:off x="3635896" y="1214804"/>
            <a:ext cx="1584176" cy="434008"/>
          </a:xfrm>
          <a:prstGeom prst="roundRect">
            <a:avLst/>
          </a:prstGeom>
          <a:solidFill>
            <a:srgbClr val="FF00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1. r - Šmihel</a:t>
            </a:r>
          </a:p>
        </p:txBody>
      </p:sp>
      <p:sp>
        <p:nvSpPr>
          <p:cNvPr id="11" name="Zaobljeni pravokotnik 10"/>
          <p:cNvSpPr/>
          <p:nvPr/>
        </p:nvSpPr>
        <p:spPr>
          <a:xfrm>
            <a:off x="2699792" y="214290"/>
            <a:ext cx="3816424" cy="785818"/>
          </a:xfrm>
          <a:prstGeom prst="roundRect">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PONUDBA NEOBVEZNIH </a:t>
            </a:r>
          </a:p>
          <a:p>
            <a:pPr algn="ctr"/>
            <a:r>
              <a:rPr lang="sl-SI" sz="2000" b="1" dirty="0" smtClean="0">
                <a:solidFill>
                  <a:schemeClr val="bg1"/>
                </a:solidFill>
              </a:rPr>
              <a:t>IZBIRNIH PREDMETOV</a:t>
            </a:r>
            <a:endParaRPr lang="sl-SI" sz="2000" b="1" dirty="0">
              <a:solidFill>
                <a:schemeClr val="bg1"/>
              </a:solidFill>
            </a:endParaRPr>
          </a:p>
        </p:txBody>
      </p:sp>
      <p:sp>
        <p:nvSpPr>
          <p:cNvPr id="13" name="Zaobljeni pravokotnik 12"/>
          <p:cNvSpPr/>
          <p:nvPr/>
        </p:nvSpPr>
        <p:spPr>
          <a:xfrm>
            <a:off x="5364088" y="1214804"/>
            <a:ext cx="2088232" cy="434008"/>
          </a:xfrm>
          <a:prstGeom prst="roundRect">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1. r – Birčna vas</a:t>
            </a:r>
          </a:p>
        </p:txBody>
      </p:sp>
    </p:spTree>
    <p:extLst>
      <p:ext uri="{BB962C8B-B14F-4D97-AF65-F5344CB8AC3E}">
        <p14:creationId xmlns:p14="http://schemas.microsoft.com/office/powerpoint/2010/main" val="897182822"/>
      </p:ext>
    </p:extLst>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jeni pravokotnik 1"/>
          <p:cNvSpPr/>
          <p:nvPr/>
        </p:nvSpPr>
        <p:spPr>
          <a:xfrm>
            <a:off x="515555" y="357166"/>
            <a:ext cx="8013790" cy="500066"/>
          </a:xfrm>
          <a:prstGeom prst="roundRect">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sl-SI"/>
          </a:p>
        </p:txBody>
      </p:sp>
      <p:sp>
        <p:nvSpPr>
          <p:cNvPr id="3" name="Naslov 3"/>
          <p:cNvSpPr txBox="1">
            <a:spLocks/>
          </p:cNvSpPr>
          <p:nvPr/>
        </p:nvSpPr>
        <p:spPr>
          <a:xfrm>
            <a:off x="457200" y="274638"/>
            <a:ext cx="8229600" cy="725470"/>
          </a:xfrm>
          <a:prstGeom prst="rect">
            <a:avLst/>
          </a:prstGeom>
        </p:spPr>
        <p:txBody>
          <a:bodyPr>
            <a:normAutofit fontScale="52500" lnSpcReduction="20000"/>
          </a:bodyPr>
          <a:lstStyle/>
          <a:p>
            <a:pPr lvl="0" algn="ctr">
              <a:spcBef>
                <a:spcPct val="0"/>
              </a:spcBef>
              <a:defRPr/>
            </a:pP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3000" b="0" i="0" u="none" strike="noStrike" kern="1200" cap="none" spc="0" normalizeH="0" baseline="0" noProof="0" dirty="0" smtClean="0">
                <a:ln>
                  <a:noFill/>
                </a:ln>
                <a:solidFill>
                  <a:schemeClr val="tx1"/>
                </a:solidFill>
                <a:effectLst/>
                <a:uLnTx/>
                <a:uFillTx/>
                <a:latin typeface="+mj-lt"/>
                <a:ea typeface="+mj-ea"/>
                <a:cs typeface="+mj-cs"/>
              </a:rPr>
              <a:t>Osnovna šola ŠMIHEL  	                           	                               šolsko leto </a:t>
            </a:r>
            <a:r>
              <a:rPr lang="sl-SI" sz="3000" dirty="0"/>
              <a:t>2023-2024</a:t>
            </a:r>
            <a:r>
              <a:rPr kumimoji="0" lang="sl-SI" sz="3000" b="0" i="0" u="none" strike="noStrike" kern="1200" cap="none" spc="0" normalizeH="0" baseline="0" noProof="0" dirty="0" smtClean="0">
                <a:ln>
                  <a:noFill/>
                </a:ln>
                <a:solidFill>
                  <a:schemeClr val="tx1"/>
                </a:solidFill>
                <a:effectLst/>
                <a:uLnTx/>
                <a:uFillTx/>
                <a:latin typeface="+mj-lt"/>
                <a:ea typeface="+mj-ea"/>
                <a:cs typeface="+mj-cs"/>
              </a:rPr>
              <a:t/>
            </a:r>
            <a:br>
              <a:rPr kumimoji="0" lang="sl-SI" sz="3000" b="0" i="0" u="none" strike="noStrike" kern="1200" cap="none" spc="0" normalizeH="0" baseline="0" noProof="0" dirty="0" smtClean="0">
                <a:ln>
                  <a:noFill/>
                </a:ln>
                <a:solidFill>
                  <a:schemeClr val="tx1"/>
                </a:solidFill>
                <a:effectLst/>
                <a:uLnTx/>
                <a:uFillTx/>
                <a:latin typeface="+mj-lt"/>
                <a:ea typeface="+mj-ea"/>
                <a:cs typeface="+mj-cs"/>
              </a:rPr>
            </a:br>
            <a:endParaRPr kumimoji="0" lang="sl-SI" sz="3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Zaobljeni pravokotnik 3"/>
          <p:cNvSpPr/>
          <p:nvPr/>
        </p:nvSpPr>
        <p:spPr>
          <a:xfrm>
            <a:off x="539552" y="1187069"/>
            <a:ext cx="2751824" cy="461743"/>
          </a:xfrm>
          <a:prstGeom prst="roundRect">
            <a:avLst/>
          </a:prstGeom>
          <a:solidFill>
            <a:srgbClr val="C00000"/>
          </a:solidFill>
        </p:spPr>
        <p:style>
          <a:lnRef idx="1">
            <a:schemeClr val="accent1"/>
          </a:lnRef>
          <a:fillRef idx="2">
            <a:schemeClr val="accent1"/>
          </a:fillRef>
          <a:effectRef idx="1">
            <a:schemeClr val="accent1"/>
          </a:effectRef>
          <a:fontRef idx="minor">
            <a:schemeClr val="dk1"/>
          </a:fontRef>
        </p:style>
        <p:txBody>
          <a:bodyPr rtlCol="0" anchor="ctr"/>
          <a:lstStyle/>
          <a:p>
            <a:r>
              <a:rPr lang="sl-SI" sz="2000" dirty="0" smtClean="0">
                <a:solidFill>
                  <a:schemeClr val="bg1"/>
                </a:solidFill>
              </a:rPr>
              <a:t>NIP - NEMŠČINA</a:t>
            </a:r>
          </a:p>
        </p:txBody>
      </p:sp>
      <p:sp>
        <p:nvSpPr>
          <p:cNvPr id="5" name="Pravokotnik 4"/>
          <p:cNvSpPr/>
          <p:nvPr/>
        </p:nvSpPr>
        <p:spPr>
          <a:xfrm>
            <a:off x="515555" y="1845833"/>
            <a:ext cx="7998269" cy="4083702"/>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noFill/>
            </a:endParaRPr>
          </a:p>
        </p:txBody>
      </p:sp>
      <p:sp>
        <p:nvSpPr>
          <p:cNvPr id="6" name="Pravokotnik 5"/>
          <p:cNvSpPr/>
          <p:nvPr/>
        </p:nvSpPr>
        <p:spPr>
          <a:xfrm>
            <a:off x="515555" y="1844824"/>
            <a:ext cx="7998269" cy="4185761"/>
          </a:xfrm>
          <a:prstGeom prst="rect">
            <a:avLst/>
          </a:prstGeom>
        </p:spPr>
        <p:txBody>
          <a:bodyPr wrap="square">
            <a:spAutoFit/>
          </a:bodyPr>
          <a:lstStyle/>
          <a:p>
            <a:pPr algn="just"/>
            <a:r>
              <a:rPr lang="sl-SI" sz="1400" dirty="0">
                <a:latin typeface="Arial Narrow" panose="020B0606020202030204" pitchFamily="34" charset="0"/>
              </a:rPr>
              <a:t>Nemščina je eden najpomembnejših jezikov sveta, pohvali se lahko z največjim številom maternih govorcev znotraj Evropske unije. Skupaj ga kot prvi jezik na svetu govori skoraj </a:t>
            </a:r>
            <a:r>
              <a:rPr lang="sl-SI" sz="1400" b="1" dirty="0">
                <a:latin typeface="Arial Narrow" panose="020B0606020202030204" pitchFamily="34" charset="0"/>
              </a:rPr>
              <a:t>100 milijonov ljudi</a:t>
            </a:r>
            <a:r>
              <a:rPr lang="sl-SI" sz="1400" dirty="0">
                <a:latin typeface="Arial Narrow" panose="020B0606020202030204" pitchFamily="34" charset="0"/>
              </a:rPr>
              <a:t>, dodatnih 80 milijonov pa ga govori kot tuji jezik. Nemščina je uradni jezik v Nemčiji, Avstriji, Liechtensteinu, delu  Švice, Luksemburga in Belgije. Nemščina ima v slovenskem šolskem sistemu vlogo </a:t>
            </a:r>
            <a:r>
              <a:rPr lang="sl-SI" sz="1400" b="1" dirty="0">
                <a:latin typeface="Arial Narrow" panose="020B0606020202030204" pitchFamily="34" charset="0"/>
              </a:rPr>
              <a:t>drugega tujega jezika</a:t>
            </a:r>
            <a:r>
              <a:rPr lang="sl-SI" sz="1400" dirty="0">
                <a:latin typeface="Arial Narrow" panose="020B0606020202030204" pitchFamily="34" charset="0"/>
              </a:rPr>
              <a:t>. Pri angleščini kot prvem tujem jeziku učenci dosegajo najvišje jezikovne zmožnosti, pri pouku nemščine pa je večji poudarek na sporazumevalnih in učnih strategijah ter medjezikovni in medkulturni ozaveščenosti.  Pri pouku bodo učenci spoznavali teme iz vsakdanjega življenja </a:t>
            </a:r>
            <a:r>
              <a:rPr lang="sl-SI" sz="1400" b="1" dirty="0">
                <a:latin typeface="Arial Narrow" panose="020B0606020202030204" pitchFamily="34" charset="0"/>
              </a:rPr>
              <a:t>na preprost in igriv način</a:t>
            </a:r>
            <a:r>
              <a:rPr lang="sl-SI" sz="1400" dirty="0">
                <a:latin typeface="Arial Narrow" panose="020B0606020202030204" pitchFamily="34" charset="0"/>
              </a:rPr>
              <a:t>. Pouk je naravnan </a:t>
            </a:r>
            <a:r>
              <a:rPr lang="sl-SI" sz="1400" b="1" dirty="0">
                <a:latin typeface="Arial Narrow" panose="020B0606020202030204" pitchFamily="34" charset="0"/>
              </a:rPr>
              <a:t>interaktivno</a:t>
            </a:r>
            <a:r>
              <a:rPr lang="sl-SI" sz="1400" dirty="0">
                <a:latin typeface="Arial Narrow" panose="020B0606020202030204" pitchFamily="34" charset="0"/>
              </a:rPr>
              <a:t> (učenci čim več sodelujejo in govorijo), usvajanje znanja pa poteka preko </a:t>
            </a:r>
            <a:r>
              <a:rPr lang="sl-SI" sz="1400" b="1" dirty="0">
                <a:latin typeface="Arial Narrow" panose="020B0606020202030204" pitchFamily="34" charset="0"/>
              </a:rPr>
              <a:t>iger vlog, intervjujev, pesmi in iger</a:t>
            </a:r>
            <a:r>
              <a:rPr lang="sl-SI" sz="1400" dirty="0">
                <a:latin typeface="Arial Narrow" panose="020B0606020202030204" pitchFamily="34" charset="0"/>
              </a:rPr>
              <a:t>.</a:t>
            </a:r>
          </a:p>
          <a:p>
            <a:pPr algn="just"/>
            <a:r>
              <a:rPr lang="sl-SI" sz="1400" b="1" u="sng" dirty="0">
                <a:latin typeface="Arial Narrow" panose="020B0606020202030204" pitchFamily="34" charset="0"/>
              </a:rPr>
              <a:t>KLJUČNE INFORMACIJE:</a:t>
            </a:r>
            <a:endParaRPr lang="sl-SI" sz="1400" dirty="0">
              <a:latin typeface="Arial Narrow" panose="020B0606020202030204" pitchFamily="34" charset="0"/>
            </a:endParaRPr>
          </a:p>
          <a:p>
            <a:pPr algn="just"/>
            <a:r>
              <a:rPr lang="sl-SI" sz="1400" dirty="0">
                <a:latin typeface="Arial Narrow" panose="020B0606020202030204" pitchFamily="34" charset="0"/>
              </a:rPr>
              <a:t>Pouk nemščine, ki je ponujen kot </a:t>
            </a:r>
            <a:r>
              <a:rPr lang="sl-SI" sz="1400" b="1" dirty="0">
                <a:latin typeface="Arial Narrow" panose="020B0606020202030204" pitchFamily="34" charset="0"/>
              </a:rPr>
              <a:t>neobvezni izbirni</a:t>
            </a:r>
            <a:r>
              <a:rPr lang="sl-SI" sz="1400" dirty="0">
                <a:latin typeface="Arial Narrow" panose="020B0606020202030204" pitchFamily="34" charset="0"/>
              </a:rPr>
              <a:t> predmet v drugi triadi </a:t>
            </a:r>
            <a:r>
              <a:rPr lang="sl-SI" sz="1400" dirty="0" smtClean="0">
                <a:latin typeface="Arial Narrow" panose="020B0606020202030204" pitchFamily="34" charset="0"/>
              </a:rPr>
              <a:t>se </a:t>
            </a:r>
            <a:r>
              <a:rPr lang="sl-SI" sz="1400" dirty="0">
                <a:latin typeface="Arial Narrow" panose="020B0606020202030204" pitchFamily="34" charset="0"/>
              </a:rPr>
              <a:t>izvaja v obsegu </a:t>
            </a:r>
            <a:r>
              <a:rPr lang="sl-SI" sz="1400" b="1" u="sng" dirty="0">
                <a:latin typeface="Arial Narrow" panose="020B0606020202030204" pitchFamily="34" charset="0"/>
              </a:rPr>
              <a:t>dveh ur tedensko</a:t>
            </a:r>
            <a:r>
              <a:rPr lang="sl-SI" sz="1400" dirty="0">
                <a:latin typeface="Arial Narrow" panose="020B0606020202030204" pitchFamily="34" charset="0"/>
              </a:rPr>
              <a:t>. Predmet je </a:t>
            </a:r>
            <a:r>
              <a:rPr lang="sl-SI" sz="1400" b="1" u="sng" dirty="0">
                <a:latin typeface="Arial Narrow" panose="020B0606020202030204" pitchFamily="34" charset="0"/>
              </a:rPr>
              <a:t>ocenjen enako kot </a:t>
            </a:r>
            <a:r>
              <a:rPr lang="sl-SI" sz="1400" b="1" u="sng" dirty="0" smtClean="0">
                <a:latin typeface="Arial Narrow" panose="020B0606020202030204" pitchFamily="34" charset="0"/>
              </a:rPr>
              <a:t>obvezni </a:t>
            </a:r>
            <a:r>
              <a:rPr lang="sl-SI" sz="1400" b="1" u="sng" dirty="0">
                <a:latin typeface="Arial Narrow" panose="020B0606020202030204" pitchFamily="34" charset="0"/>
              </a:rPr>
              <a:t>predmeti</a:t>
            </a:r>
            <a:r>
              <a:rPr lang="sl-SI" sz="1400" dirty="0">
                <a:latin typeface="Arial Narrow" panose="020B0606020202030204" pitchFamily="34" charset="0"/>
              </a:rPr>
              <a:t> na urniku. </a:t>
            </a:r>
          </a:p>
          <a:p>
            <a:pPr algn="just"/>
            <a:endParaRPr lang="sl-SI" sz="800" b="1" u="sng" dirty="0" smtClean="0">
              <a:latin typeface="Arial Narrow" panose="020B0606020202030204" pitchFamily="34" charset="0"/>
            </a:endParaRPr>
          </a:p>
          <a:p>
            <a:pPr algn="just"/>
            <a:r>
              <a:rPr lang="sl-SI" sz="1400" b="1" u="sng" dirty="0" smtClean="0">
                <a:latin typeface="Arial Narrow" panose="020B0606020202030204" pitchFamily="34" charset="0"/>
              </a:rPr>
              <a:t>UČENJE </a:t>
            </a:r>
            <a:r>
              <a:rPr lang="sl-SI" sz="1400" b="1" u="sng" dirty="0">
                <a:latin typeface="Arial Narrow" panose="020B0606020202030204" pitchFamily="34" charset="0"/>
              </a:rPr>
              <a:t>NEMŠČINE V DRUGI TRIADI. (4</a:t>
            </a:r>
            <a:r>
              <a:rPr lang="sl-SI" sz="1400" b="1" u="sng" dirty="0" smtClean="0">
                <a:latin typeface="Arial Narrow" panose="020B0606020202030204" pitchFamily="34" charset="0"/>
              </a:rPr>
              <a:t>.–6</a:t>
            </a:r>
            <a:r>
              <a:rPr lang="sl-SI" sz="1400" b="1" u="sng" dirty="0">
                <a:latin typeface="Arial Narrow" panose="020B0606020202030204" pitchFamily="34" charset="0"/>
              </a:rPr>
              <a:t>. RAZRED) – KORISTNI NAPOTKI</a:t>
            </a:r>
            <a:endParaRPr lang="sl-SI" sz="1400" dirty="0">
              <a:latin typeface="Arial Narrow" panose="020B0606020202030204" pitchFamily="34" charset="0"/>
            </a:endParaRPr>
          </a:p>
          <a:p>
            <a:pPr lvl="0" algn="just"/>
            <a:r>
              <a:rPr lang="sl-SI" sz="1400" dirty="0">
                <a:latin typeface="Arial Narrow" panose="020B0606020202030204" pitchFamily="34" charset="0"/>
              </a:rPr>
              <a:t>Čeprav je učenje dodatnega jezika koristno, je vsako leto med učečimi tudi kar nekaj takih otrok, ki so tam </a:t>
            </a:r>
            <a:r>
              <a:rPr lang="sl-SI" sz="1400" b="1" dirty="0">
                <a:latin typeface="Arial Narrow" panose="020B0606020202030204" pitchFamily="34" charset="0"/>
              </a:rPr>
              <a:t>izključno zaradi volje staršev.</a:t>
            </a:r>
            <a:r>
              <a:rPr lang="sl-SI" sz="1400" dirty="0">
                <a:latin typeface="Arial Narrow" panose="020B0606020202030204" pitchFamily="34" charset="0"/>
              </a:rPr>
              <a:t> Takšni učenci po navadi ne želijo sodelovati, ne opravljajo svojih dolžnosti in v pedagoški proces vnašajo nemir. Če otrok v učenju dodatnega jezika ne vidi smisla, ga torej </a:t>
            </a:r>
            <a:r>
              <a:rPr lang="sl-SI" sz="1400" b="1" dirty="0">
                <a:latin typeface="Arial Narrow" panose="020B0606020202030204" pitchFamily="34" charset="0"/>
              </a:rPr>
              <a:t>ne silite</a:t>
            </a:r>
            <a:r>
              <a:rPr lang="sl-SI" sz="1400" dirty="0">
                <a:latin typeface="Arial Narrow" panose="020B0606020202030204" pitchFamily="34" charset="0"/>
              </a:rPr>
              <a:t>. Nič ne bo zamudil, če se bo nemščino začel učiti kasneje ali pa takrat, ko jo bo res potreboval. Takrat bo tudi bolj motiviran in bo učenje bolj prijetno in </a:t>
            </a:r>
            <a:r>
              <a:rPr lang="sl-SI" sz="1400" dirty="0" smtClean="0">
                <a:latin typeface="Arial Narrow" panose="020B0606020202030204" pitchFamily="34" charset="0"/>
              </a:rPr>
              <a:t>učinkovito. Prav </a:t>
            </a:r>
            <a:r>
              <a:rPr lang="sl-SI" sz="1400" dirty="0">
                <a:latin typeface="Arial Narrow" panose="020B0606020202030204" pitchFamily="34" charset="0"/>
              </a:rPr>
              <a:t>tako pouka ne </a:t>
            </a:r>
            <a:r>
              <a:rPr lang="sl-SI" sz="1400" dirty="0" smtClean="0">
                <a:latin typeface="Arial Narrow" panose="020B0606020202030204" pitchFamily="34" charset="0"/>
              </a:rPr>
              <a:t>svetujemo </a:t>
            </a:r>
            <a:r>
              <a:rPr lang="sl-SI" sz="1400" dirty="0">
                <a:latin typeface="Arial Narrow" panose="020B0606020202030204" pitchFamily="34" charset="0"/>
              </a:rPr>
              <a:t>tistim, ki imajo več težav že pri rednih predmetih. Otrokom ne nalagajte dodatnih bremen z neobveznimi predmeti.</a:t>
            </a:r>
          </a:p>
        </p:txBody>
      </p:sp>
      <p:sp>
        <p:nvSpPr>
          <p:cNvPr id="7" name="Pravokotnik 6"/>
          <p:cNvSpPr/>
          <p:nvPr/>
        </p:nvSpPr>
        <p:spPr>
          <a:xfrm>
            <a:off x="481638" y="5929535"/>
            <a:ext cx="1996059" cy="307777"/>
          </a:xfrm>
          <a:prstGeom prst="rect">
            <a:avLst/>
          </a:prstGeom>
        </p:spPr>
        <p:txBody>
          <a:bodyPr wrap="none">
            <a:spAutoFit/>
          </a:bodyPr>
          <a:lstStyle/>
          <a:p>
            <a:r>
              <a:rPr lang="sl-SI" sz="1400" dirty="0" smtClean="0">
                <a:latin typeface="Arial Narrow" panose="020B0606020202030204" pitchFamily="34" charset="0"/>
              </a:rPr>
              <a:t>Povezava do učnih načrtov:</a:t>
            </a:r>
            <a:endParaRPr lang="sl-SI" sz="1400" b="1" dirty="0">
              <a:latin typeface="Arial Narrow" panose="020B0606020202030204" pitchFamily="34" charset="0"/>
            </a:endParaRPr>
          </a:p>
        </p:txBody>
      </p:sp>
      <p:sp>
        <p:nvSpPr>
          <p:cNvPr id="8" name="Pravokotnik 7"/>
          <p:cNvSpPr/>
          <p:nvPr/>
        </p:nvSpPr>
        <p:spPr>
          <a:xfrm>
            <a:off x="479490" y="6176337"/>
            <a:ext cx="8034334" cy="276999"/>
          </a:xfrm>
          <a:prstGeom prst="rect">
            <a:avLst/>
          </a:prstGeom>
        </p:spPr>
        <p:txBody>
          <a:bodyPr wrap="square">
            <a:spAutoFit/>
          </a:bodyPr>
          <a:lstStyle/>
          <a:p>
            <a:r>
              <a:rPr lang="sl-SI" sz="1200" dirty="0">
                <a:latin typeface="Arial Narrow" panose="020B0606020202030204" pitchFamily="34" charset="0"/>
                <a:hlinkClick r:id="rId2"/>
              </a:rPr>
              <a:t>https://www.gov.si/assets/ministrstva/MIZS/Dokumenti/Osnovna-sola/Ucni-nacrti/izbirni/Neobvezni/Drugi_TJ_izbirni_neobvezni.pdf</a:t>
            </a:r>
            <a:endParaRPr lang="sl-SI" sz="1200" dirty="0">
              <a:latin typeface="Arial Narrow" panose="020B0606020202030204" pitchFamily="34" charset="0"/>
            </a:endParaRPr>
          </a:p>
        </p:txBody>
      </p:sp>
      <p:sp>
        <p:nvSpPr>
          <p:cNvPr id="9" name="Zaobljeni pravokotnik 8"/>
          <p:cNvSpPr/>
          <p:nvPr/>
        </p:nvSpPr>
        <p:spPr>
          <a:xfrm>
            <a:off x="3635896" y="1214804"/>
            <a:ext cx="2304256" cy="434008"/>
          </a:xfrm>
          <a:prstGeom prst="roundRect">
            <a:avLst/>
          </a:prstGeom>
          <a:solidFill>
            <a:srgbClr val="FF00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4.-6. r - Šmihel</a:t>
            </a:r>
          </a:p>
        </p:txBody>
      </p:sp>
      <p:sp>
        <p:nvSpPr>
          <p:cNvPr id="10" name="Zaobljeni pravokotnik 9"/>
          <p:cNvSpPr/>
          <p:nvPr/>
        </p:nvSpPr>
        <p:spPr>
          <a:xfrm>
            <a:off x="2699792" y="214290"/>
            <a:ext cx="3816424" cy="785818"/>
          </a:xfrm>
          <a:prstGeom prst="roundRect">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PONUDBA NEOBVEZNIH </a:t>
            </a:r>
          </a:p>
          <a:p>
            <a:pPr algn="ctr"/>
            <a:r>
              <a:rPr lang="sl-SI" sz="2000" b="1" dirty="0" smtClean="0">
                <a:solidFill>
                  <a:schemeClr val="bg1"/>
                </a:solidFill>
              </a:rPr>
              <a:t>IZBIRNIH PREDMETOV</a:t>
            </a:r>
            <a:endParaRPr lang="sl-SI" sz="2000" b="1" dirty="0">
              <a:solidFill>
                <a:schemeClr val="bg1"/>
              </a:solidFill>
            </a:endParaRPr>
          </a:p>
        </p:txBody>
      </p:sp>
    </p:spTree>
    <p:extLst>
      <p:ext uri="{BB962C8B-B14F-4D97-AF65-F5344CB8AC3E}">
        <p14:creationId xmlns:p14="http://schemas.microsoft.com/office/powerpoint/2010/main" val="188478538"/>
      </p:ext>
    </p:extLst>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jeni pravokotnik 1"/>
          <p:cNvSpPr/>
          <p:nvPr/>
        </p:nvSpPr>
        <p:spPr>
          <a:xfrm>
            <a:off x="515555" y="357166"/>
            <a:ext cx="8013790" cy="500066"/>
          </a:xfrm>
          <a:prstGeom prst="roundRect">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sl-SI"/>
          </a:p>
        </p:txBody>
      </p:sp>
      <p:sp>
        <p:nvSpPr>
          <p:cNvPr id="3" name="Naslov 3"/>
          <p:cNvSpPr txBox="1">
            <a:spLocks/>
          </p:cNvSpPr>
          <p:nvPr/>
        </p:nvSpPr>
        <p:spPr>
          <a:xfrm>
            <a:off x="457200" y="274638"/>
            <a:ext cx="8229600" cy="725470"/>
          </a:xfrm>
          <a:prstGeom prst="rect">
            <a:avLst/>
          </a:prstGeom>
        </p:spPr>
        <p:txBody>
          <a:bodyPr>
            <a:normAutofit fontScale="52500" lnSpcReduction="20000"/>
          </a:bodyPr>
          <a:lstStyle/>
          <a:p>
            <a:pPr lvl="0" algn="ctr">
              <a:spcBef>
                <a:spcPct val="0"/>
              </a:spcBef>
              <a:defRPr/>
            </a:pP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3000" b="0" i="0" u="none" strike="noStrike" kern="1200" cap="none" spc="0" normalizeH="0" baseline="0" noProof="0" dirty="0" smtClean="0">
                <a:ln>
                  <a:noFill/>
                </a:ln>
                <a:solidFill>
                  <a:schemeClr val="tx1"/>
                </a:solidFill>
                <a:effectLst/>
                <a:uLnTx/>
                <a:uFillTx/>
                <a:latin typeface="+mj-lt"/>
                <a:ea typeface="+mj-ea"/>
                <a:cs typeface="+mj-cs"/>
              </a:rPr>
              <a:t>Osnovna šola ŠMIHEL  	                           	                               šolsko leto </a:t>
            </a:r>
            <a:r>
              <a:rPr lang="sl-SI" sz="3000" dirty="0"/>
              <a:t>2023-2024</a:t>
            </a:r>
            <a:r>
              <a:rPr kumimoji="0" lang="sl-SI" sz="3000" b="0" i="0" u="none" strike="noStrike" kern="1200" cap="none" spc="0" normalizeH="0" baseline="0" noProof="0" dirty="0" smtClean="0">
                <a:ln>
                  <a:noFill/>
                </a:ln>
                <a:solidFill>
                  <a:schemeClr val="tx1"/>
                </a:solidFill>
                <a:effectLst/>
                <a:uLnTx/>
                <a:uFillTx/>
                <a:latin typeface="+mj-lt"/>
                <a:ea typeface="+mj-ea"/>
                <a:cs typeface="+mj-cs"/>
              </a:rPr>
              <a:t/>
            </a:r>
            <a:br>
              <a:rPr kumimoji="0" lang="sl-SI" sz="3000" b="0" i="0" u="none" strike="noStrike" kern="1200" cap="none" spc="0" normalizeH="0" baseline="0" noProof="0" dirty="0" smtClean="0">
                <a:ln>
                  <a:noFill/>
                </a:ln>
                <a:solidFill>
                  <a:schemeClr val="tx1"/>
                </a:solidFill>
                <a:effectLst/>
                <a:uLnTx/>
                <a:uFillTx/>
                <a:latin typeface="+mj-lt"/>
                <a:ea typeface="+mj-ea"/>
                <a:cs typeface="+mj-cs"/>
              </a:rPr>
            </a:br>
            <a:endParaRPr kumimoji="0" lang="sl-SI" sz="3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Zaobljeni pravokotnik 3"/>
          <p:cNvSpPr/>
          <p:nvPr/>
        </p:nvSpPr>
        <p:spPr>
          <a:xfrm>
            <a:off x="539552" y="1144365"/>
            <a:ext cx="2751824" cy="504447"/>
          </a:xfrm>
          <a:prstGeom prst="roundRect">
            <a:avLst/>
          </a:prstGeom>
          <a:solidFill>
            <a:srgbClr val="C00000"/>
          </a:solidFill>
        </p:spPr>
        <p:style>
          <a:lnRef idx="1">
            <a:schemeClr val="accent1"/>
          </a:lnRef>
          <a:fillRef idx="2">
            <a:schemeClr val="accent1"/>
          </a:fillRef>
          <a:effectRef idx="1">
            <a:schemeClr val="accent1"/>
          </a:effectRef>
          <a:fontRef idx="minor">
            <a:schemeClr val="dk1"/>
          </a:fontRef>
        </p:style>
        <p:txBody>
          <a:bodyPr rtlCol="0" anchor="ctr"/>
          <a:lstStyle/>
          <a:p>
            <a:r>
              <a:rPr lang="sl-SI" sz="2000" dirty="0" smtClean="0">
                <a:solidFill>
                  <a:schemeClr val="bg1"/>
                </a:solidFill>
              </a:rPr>
              <a:t>NIP - TEHNIKA</a:t>
            </a:r>
          </a:p>
        </p:txBody>
      </p:sp>
      <p:sp>
        <p:nvSpPr>
          <p:cNvPr id="5" name="Pravokotnik 4"/>
          <p:cNvSpPr/>
          <p:nvPr/>
        </p:nvSpPr>
        <p:spPr>
          <a:xfrm>
            <a:off x="515555" y="1916832"/>
            <a:ext cx="7998269" cy="3611438"/>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noFill/>
            </a:endParaRPr>
          </a:p>
        </p:txBody>
      </p:sp>
      <p:sp>
        <p:nvSpPr>
          <p:cNvPr id="6" name="Pravokotnik 5"/>
          <p:cNvSpPr/>
          <p:nvPr/>
        </p:nvSpPr>
        <p:spPr>
          <a:xfrm>
            <a:off x="611560" y="1988840"/>
            <a:ext cx="7902264" cy="3108543"/>
          </a:xfrm>
          <a:prstGeom prst="rect">
            <a:avLst/>
          </a:prstGeom>
        </p:spPr>
        <p:txBody>
          <a:bodyPr wrap="square">
            <a:spAutoFit/>
          </a:bodyPr>
          <a:lstStyle/>
          <a:p>
            <a:endParaRPr lang="sl-SI" sz="1400" dirty="0">
              <a:latin typeface="Arial Narrow" panose="020B0606020202030204" pitchFamily="34" charset="0"/>
            </a:endParaRPr>
          </a:p>
          <a:p>
            <a:r>
              <a:rPr lang="sl-SI" sz="1400" dirty="0">
                <a:latin typeface="Arial Narrow" panose="020B0606020202030204" pitchFamily="34" charset="0"/>
              </a:rPr>
              <a:t>Izbirni predmet tehnika poglablja, razširja in nadgrajuje predmeta naravoslovje in tehnika v 4. in 5. razredu. Učenke in učenci:</a:t>
            </a:r>
          </a:p>
          <a:p>
            <a:pPr marL="285750" lvl="0" indent="-285750">
              <a:buFont typeface="Arial" panose="020B0604020202020204" pitchFamily="34" charset="0"/>
              <a:buChar char="•"/>
            </a:pPr>
            <a:r>
              <a:rPr lang="sl-SI" sz="1400" dirty="0">
                <a:latin typeface="Arial Narrow" panose="020B0606020202030204" pitchFamily="34" charset="0"/>
              </a:rPr>
              <a:t>spoznajo namen in pomen tehničnih predmetov,</a:t>
            </a:r>
          </a:p>
          <a:p>
            <a:pPr marL="285750" lvl="0" indent="-285750">
              <a:buFont typeface="Arial" panose="020B0604020202020204" pitchFamily="34" charset="0"/>
              <a:buChar char="•"/>
            </a:pPr>
            <a:r>
              <a:rPr lang="sl-SI" sz="1400" dirty="0">
                <a:latin typeface="Arial Narrow" panose="020B0606020202030204" pitchFamily="34" charset="0"/>
              </a:rPr>
              <a:t>opazujejo in ugotavljajo lastnosti gradiv, </a:t>
            </a:r>
          </a:p>
          <a:p>
            <a:pPr marL="285750" lvl="0" indent="-285750">
              <a:buFont typeface="Arial" panose="020B0604020202020204" pitchFamily="34" charset="0"/>
              <a:buChar char="•"/>
            </a:pPr>
            <a:r>
              <a:rPr lang="sl-SI" sz="1400" dirty="0">
                <a:latin typeface="Arial Narrow" panose="020B0606020202030204" pitchFamily="34" charset="0"/>
              </a:rPr>
              <a:t>pridobivajo znanje in razvijajo ročne spretnosti ob izdelavi izdelkov (papirna gradiva, les, umetne snovi),</a:t>
            </a:r>
          </a:p>
          <a:p>
            <a:pPr marL="285750" lvl="0" indent="-285750">
              <a:buFont typeface="Arial" panose="020B0604020202020204" pitchFamily="34" charset="0"/>
              <a:buChar char="•"/>
            </a:pPr>
            <a:r>
              <a:rPr lang="sl-SI" sz="1400" dirty="0">
                <a:latin typeface="Arial Narrow" panose="020B0606020202030204" pitchFamily="34" charset="0"/>
              </a:rPr>
              <a:t>oblikujejo ideje za svoj izdelek (ob tem ugotavljajo prednosti in slabosti idej),</a:t>
            </a:r>
          </a:p>
          <a:p>
            <a:pPr marL="285750" lvl="0" indent="-285750">
              <a:buFont typeface="Arial" panose="020B0604020202020204" pitchFamily="34" charset="0"/>
              <a:buChar char="•"/>
            </a:pPr>
            <a:r>
              <a:rPr lang="sl-SI" sz="1400" dirty="0">
                <a:latin typeface="Arial Narrow" panose="020B0606020202030204" pitchFamily="34" charset="0"/>
              </a:rPr>
              <a:t>načrtujejo potek dela, izberejo gradiva, orodje in stroje, s katerimi varno izdelujejo predmete,</a:t>
            </a:r>
          </a:p>
          <a:p>
            <a:pPr marL="285750" lvl="0" indent="-285750">
              <a:buFont typeface="Arial" panose="020B0604020202020204" pitchFamily="34" charset="0"/>
              <a:buChar char="•"/>
            </a:pPr>
            <a:r>
              <a:rPr lang="sl-SI" sz="1400" dirty="0">
                <a:latin typeface="Arial Narrow" panose="020B0606020202030204" pitchFamily="34" charset="0"/>
              </a:rPr>
              <a:t>krepijo pozitivno samopodobo,</a:t>
            </a:r>
          </a:p>
          <a:p>
            <a:pPr marL="285750" lvl="0" indent="-285750">
              <a:buFont typeface="Arial" panose="020B0604020202020204" pitchFamily="34" charset="0"/>
              <a:buChar char="•"/>
            </a:pPr>
            <a:r>
              <a:rPr lang="sl-SI" sz="1400" dirty="0">
                <a:latin typeface="Arial Narrow" panose="020B0606020202030204" pitchFamily="34" charset="0"/>
              </a:rPr>
              <a:t>razvijajo sposobnost opazovanja in predstavljanja tehničnih pojavov in naprav,</a:t>
            </a:r>
          </a:p>
          <a:p>
            <a:pPr marL="285750" lvl="0" indent="-285750">
              <a:buFont typeface="Arial" panose="020B0604020202020204" pitchFamily="34" charset="0"/>
              <a:buChar char="•"/>
            </a:pPr>
            <a:r>
              <a:rPr lang="sl-SI" sz="1400" dirty="0">
                <a:latin typeface="Arial Narrow" panose="020B0606020202030204" pitchFamily="34" charset="0"/>
              </a:rPr>
              <a:t>razvijajo upoštevanje pravil varnosti pri delu,</a:t>
            </a:r>
          </a:p>
          <a:p>
            <a:pPr marL="285750" lvl="0" indent="-285750">
              <a:buFont typeface="Arial" panose="020B0604020202020204" pitchFamily="34" charset="0"/>
              <a:buChar char="•"/>
            </a:pPr>
            <a:r>
              <a:rPr lang="sl-SI" sz="1400" b="1" dirty="0">
                <a:latin typeface="Arial Narrow" panose="020B0606020202030204" pitchFamily="34" charset="0"/>
              </a:rPr>
              <a:t>ob delu gojijo sodelovanje v skupini, odgovornost, ekonomičnost, natančnost in red.</a:t>
            </a:r>
            <a:endParaRPr lang="sl-SI" sz="1400" dirty="0">
              <a:latin typeface="Arial Narrow" panose="020B0606020202030204" pitchFamily="34" charset="0"/>
            </a:endParaRPr>
          </a:p>
          <a:p>
            <a:r>
              <a:rPr lang="sl-SI" sz="1400" dirty="0">
                <a:latin typeface="Arial Narrow" panose="020B0606020202030204" pitchFamily="34" charset="0"/>
              </a:rPr>
              <a:t> </a:t>
            </a:r>
          </a:p>
          <a:p>
            <a:r>
              <a:rPr lang="sl-SI" sz="1400" dirty="0">
                <a:latin typeface="Arial Narrow" panose="020B0606020202030204" pitchFamily="34" charset="0"/>
              </a:rPr>
              <a:t>V teh urah naredimo nekaj izdelkov, ki si jih učenci odnesejo domov.</a:t>
            </a:r>
          </a:p>
        </p:txBody>
      </p:sp>
      <p:sp>
        <p:nvSpPr>
          <p:cNvPr id="7" name="Pravokotnik 6"/>
          <p:cNvSpPr/>
          <p:nvPr/>
        </p:nvSpPr>
        <p:spPr>
          <a:xfrm>
            <a:off x="481638" y="5641503"/>
            <a:ext cx="1996059" cy="307777"/>
          </a:xfrm>
          <a:prstGeom prst="rect">
            <a:avLst/>
          </a:prstGeom>
        </p:spPr>
        <p:txBody>
          <a:bodyPr wrap="none">
            <a:spAutoFit/>
          </a:bodyPr>
          <a:lstStyle/>
          <a:p>
            <a:r>
              <a:rPr lang="sl-SI" sz="1400" dirty="0" smtClean="0">
                <a:latin typeface="Arial Narrow" panose="020B0606020202030204" pitchFamily="34" charset="0"/>
              </a:rPr>
              <a:t>Povezava do učnih načrtov:</a:t>
            </a:r>
            <a:endParaRPr lang="sl-SI" sz="1400" b="1" dirty="0">
              <a:latin typeface="Arial Narrow" panose="020B0606020202030204" pitchFamily="34" charset="0"/>
            </a:endParaRPr>
          </a:p>
        </p:txBody>
      </p:sp>
      <p:sp>
        <p:nvSpPr>
          <p:cNvPr id="8" name="Pravokotnik 7"/>
          <p:cNvSpPr/>
          <p:nvPr/>
        </p:nvSpPr>
        <p:spPr>
          <a:xfrm>
            <a:off x="479490" y="5960313"/>
            <a:ext cx="8034334" cy="276999"/>
          </a:xfrm>
          <a:prstGeom prst="rect">
            <a:avLst/>
          </a:prstGeom>
        </p:spPr>
        <p:txBody>
          <a:bodyPr wrap="square">
            <a:spAutoFit/>
          </a:bodyPr>
          <a:lstStyle/>
          <a:p>
            <a:r>
              <a:rPr lang="sl-SI" sz="1200" dirty="0">
                <a:latin typeface="Arial Narrow" panose="020B0606020202030204" pitchFamily="34" charset="0"/>
                <a:hlinkClick r:id="rId2"/>
              </a:rPr>
              <a:t>https://www.gov.si/assets/ministrstva/MIZS/Dokumenti/Osnovna-sola/Ucni-nacrti/izbirni/Neobvezni/Tehnika_izbirni_neobvezni.pdf</a:t>
            </a:r>
            <a:endParaRPr lang="sl-SI" sz="1200" dirty="0">
              <a:latin typeface="Arial Narrow" panose="020B0606020202030204" pitchFamily="34" charset="0"/>
            </a:endParaRPr>
          </a:p>
        </p:txBody>
      </p:sp>
      <p:sp>
        <p:nvSpPr>
          <p:cNvPr id="12" name="Zaobljeni pravokotnik 11"/>
          <p:cNvSpPr/>
          <p:nvPr/>
        </p:nvSpPr>
        <p:spPr>
          <a:xfrm>
            <a:off x="3635896" y="1196752"/>
            <a:ext cx="2304256" cy="434008"/>
          </a:xfrm>
          <a:prstGeom prst="roundRect">
            <a:avLst/>
          </a:prstGeom>
          <a:solidFill>
            <a:srgbClr val="FF00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4. - 5. r - Šmihel</a:t>
            </a:r>
          </a:p>
        </p:txBody>
      </p:sp>
      <p:sp>
        <p:nvSpPr>
          <p:cNvPr id="13" name="Zaobljeni pravokotnik 12"/>
          <p:cNvSpPr/>
          <p:nvPr/>
        </p:nvSpPr>
        <p:spPr>
          <a:xfrm>
            <a:off x="6156176" y="1196752"/>
            <a:ext cx="2373168" cy="434008"/>
          </a:xfrm>
          <a:prstGeom prst="roundRect">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4., 5. r – Birčna vas</a:t>
            </a:r>
          </a:p>
        </p:txBody>
      </p:sp>
      <p:sp>
        <p:nvSpPr>
          <p:cNvPr id="14" name="Zaobljeni pravokotnik 13"/>
          <p:cNvSpPr/>
          <p:nvPr/>
        </p:nvSpPr>
        <p:spPr>
          <a:xfrm>
            <a:off x="2771800" y="161405"/>
            <a:ext cx="3816424" cy="785818"/>
          </a:xfrm>
          <a:prstGeom prst="roundRect">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PONUDBA NEOBVEZNIH </a:t>
            </a:r>
          </a:p>
          <a:p>
            <a:pPr algn="ctr"/>
            <a:r>
              <a:rPr lang="sl-SI" sz="2000" b="1" dirty="0" smtClean="0">
                <a:solidFill>
                  <a:schemeClr val="bg1"/>
                </a:solidFill>
              </a:rPr>
              <a:t>IZBIRNIH PREDMETOV</a:t>
            </a:r>
            <a:endParaRPr lang="sl-SI" sz="2000" b="1" dirty="0">
              <a:solidFill>
                <a:schemeClr val="bg1"/>
              </a:solidFill>
            </a:endParaRPr>
          </a:p>
        </p:txBody>
      </p:sp>
    </p:spTree>
    <p:extLst>
      <p:ext uri="{BB962C8B-B14F-4D97-AF65-F5344CB8AC3E}">
        <p14:creationId xmlns:p14="http://schemas.microsoft.com/office/powerpoint/2010/main" val="3218201685"/>
      </p:ext>
    </p:extLst>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jeni pravokotnik 1"/>
          <p:cNvSpPr/>
          <p:nvPr/>
        </p:nvSpPr>
        <p:spPr>
          <a:xfrm>
            <a:off x="515555" y="357166"/>
            <a:ext cx="8013790" cy="500066"/>
          </a:xfrm>
          <a:prstGeom prst="roundRect">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sl-SI"/>
          </a:p>
        </p:txBody>
      </p:sp>
      <p:sp>
        <p:nvSpPr>
          <p:cNvPr id="3" name="Naslov 3"/>
          <p:cNvSpPr txBox="1">
            <a:spLocks/>
          </p:cNvSpPr>
          <p:nvPr/>
        </p:nvSpPr>
        <p:spPr>
          <a:xfrm>
            <a:off x="457200" y="274638"/>
            <a:ext cx="8229600" cy="725470"/>
          </a:xfrm>
          <a:prstGeom prst="rect">
            <a:avLst/>
          </a:prstGeom>
        </p:spPr>
        <p:txBody>
          <a:bodyPr>
            <a:normAutofit fontScale="52500" lnSpcReduction="20000"/>
          </a:bodyPr>
          <a:lstStyle/>
          <a:p>
            <a:pPr lvl="0" algn="ctr">
              <a:spcBef>
                <a:spcPct val="0"/>
              </a:spcBef>
              <a:defRPr/>
            </a:pP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3000" b="0" i="0" u="none" strike="noStrike" kern="1200" cap="none" spc="0" normalizeH="0" baseline="0" noProof="0" dirty="0" smtClean="0">
                <a:ln>
                  <a:noFill/>
                </a:ln>
                <a:solidFill>
                  <a:schemeClr val="tx1"/>
                </a:solidFill>
                <a:effectLst/>
                <a:uLnTx/>
                <a:uFillTx/>
                <a:latin typeface="+mj-lt"/>
                <a:ea typeface="+mj-ea"/>
                <a:cs typeface="+mj-cs"/>
              </a:rPr>
              <a:t>Osnovna šola ŠMIHEL  	                           	                               šolsko leto </a:t>
            </a:r>
            <a:r>
              <a:rPr lang="sl-SI" sz="3000" dirty="0"/>
              <a:t>2023-2024</a:t>
            </a:r>
            <a:endParaRPr kumimoji="0" lang="sl-SI" sz="3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Zaobljeni pravokotnik 3"/>
          <p:cNvSpPr/>
          <p:nvPr/>
        </p:nvSpPr>
        <p:spPr>
          <a:xfrm>
            <a:off x="539552" y="1144365"/>
            <a:ext cx="2751824" cy="504447"/>
          </a:xfrm>
          <a:prstGeom prst="roundRect">
            <a:avLst/>
          </a:prstGeom>
          <a:solidFill>
            <a:srgbClr val="C00000"/>
          </a:solidFill>
        </p:spPr>
        <p:style>
          <a:lnRef idx="1">
            <a:schemeClr val="accent1"/>
          </a:lnRef>
          <a:fillRef idx="2">
            <a:schemeClr val="accent1"/>
          </a:fillRef>
          <a:effectRef idx="1">
            <a:schemeClr val="accent1"/>
          </a:effectRef>
          <a:fontRef idx="minor">
            <a:schemeClr val="dk1"/>
          </a:fontRef>
        </p:style>
        <p:txBody>
          <a:bodyPr rtlCol="0" anchor="ctr"/>
          <a:lstStyle/>
          <a:p>
            <a:r>
              <a:rPr lang="sl-SI" sz="2000" dirty="0" smtClean="0">
                <a:solidFill>
                  <a:schemeClr val="bg1"/>
                </a:solidFill>
              </a:rPr>
              <a:t>NIP - ŠPORT</a:t>
            </a:r>
          </a:p>
        </p:txBody>
      </p:sp>
      <p:sp>
        <p:nvSpPr>
          <p:cNvPr id="5" name="Pravokotnik 4"/>
          <p:cNvSpPr/>
          <p:nvPr/>
        </p:nvSpPr>
        <p:spPr>
          <a:xfrm>
            <a:off x="515555" y="1916832"/>
            <a:ext cx="7998269" cy="3611438"/>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noFill/>
            </a:endParaRPr>
          </a:p>
        </p:txBody>
      </p:sp>
      <p:sp>
        <p:nvSpPr>
          <p:cNvPr id="6" name="Pravokotnik 5"/>
          <p:cNvSpPr/>
          <p:nvPr/>
        </p:nvSpPr>
        <p:spPr>
          <a:xfrm>
            <a:off x="611560" y="1988840"/>
            <a:ext cx="7902264" cy="2308324"/>
          </a:xfrm>
          <a:prstGeom prst="rect">
            <a:avLst/>
          </a:prstGeom>
        </p:spPr>
        <p:txBody>
          <a:bodyPr wrap="square">
            <a:spAutoFit/>
          </a:bodyPr>
          <a:lstStyle/>
          <a:p>
            <a:pPr algn="just"/>
            <a:r>
              <a:rPr lang="sl-SI" sz="1600" dirty="0">
                <a:latin typeface="Arial Narrow" panose="020B0606020202030204" pitchFamily="34" charset="0"/>
              </a:rPr>
              <a:t>Pri tem predmetu gre predvsem za razvoj gibalnih in funkcionalnih sposobnosti z različnimi športi. Bistvo je, da doživljajo vpliv športne vadbe na dobro počutje in zadovoljstvo. </a:t>
            </a:r>
            <a:endParaRPr lang="sl-SI" sz="1600" dirty="0" smtClean="0">
              <a:latin typeface="Arial Narrow" panose="020B0606020202030204" pitchFamily="34" charset="0"/>
            </a:endParaRPr>
          </a:p>
          <a:p>
            <a:pPr algn="just"/>
            <a:r>
              <a:rPr lang="sl-SI" sz="1600" dirty="0" smtClean="0">
                <a:latin typeface="Arial Narrow" panose="020B0606020202030204" pitchFamily="34" charset="0"/>
              </a:rPr>
              <a:t>Navajanje </a:t>
            </a:r>
            <a:r>
              <a:rPr lang="sl-SI" sz="1600" dirty="0">
                <a:latin typeface="Arial Narrow" panose="020B0606020202030204" pitchFamily="34" charset="0"/>
              </a:rPr>
              <a:t>na medsebojno sodelovanje in zdravo tekmovalnost je tudi pomemben dejavnik pri omenjenem predmetu. Ravno tako velja za spoštovanje pravil športnega obnašanja.</a:t>
            </a:r>
          </a:p>
          <a:p>
            <a:pPr algn="just"/>
            <a:endParaRPr lang="sl-SI" sz="800" dirty="0" smtClean="0">
              <a:latin typeface="Arial Narrow" panose="020B0606020202030204" pitchFamily="34" charset="0"/>
            </a:endParaRPr>
          </a:p>
          <a:p>
            <a:pPr algn="just"/>
            <a:r>
              <a:rPr lang="sl-SI" sz="1600" dirty="0" smtClean="0">
                <a:latin typeface="Arial Narrow" panose="020B0606020202030204" pitchFamily="34" charset="0"/>
              </a:rPr>
              <a:t>Pri </a:t>
            </a:r>
            <a:r>
              <a:rPr lang="sl-SI" sz="1600" dirty="0">
                <a:latin typeface="Arial Narrow" panose="020B0606020202030204" pitchFamily="34" charset="0"/>
              </a:rPr>
              <a:t>sami vsebini bo </a:t>
            </a:r>
            <a:r>
              <a:rPr lang="sl-SI" sz="1600" dirty="0" smtClean="0">
                <a:latin typeface="Arial Narrow" panose="020B0606020202030204" pitchFamily="34" charset="0"/>
              </a:rPr>
              <a:t>veliko </a:t>
            </a:r>
            <a:r>
              <a:rPr lang="sl-SI" sz="1600" dirty="0">
                <a:latin typeface="Arial Narrow" panose="020B0606020202030204" pitchFamily="34" charset="0"/>
              </a:rPr>
              <a:t>naravnih oblik gibanja, povezano z elementi atletike in gimnastike. Vključevanje žoge v vsebino bo kar veliko, saj bo povezano z razvojem koordinacije in medsebojnim sodelovanjem.</a:t>
            </a:r>
          </a:p>
          <a:p>
            <a:pPr algn="just"/>
            <a:endParaRPr lang="sl-SI" sz="800" dirty="0" smtClean="0">
              <a:latin typeface="Arial Narrow" panose="020B0606020202030204" pitchFamily="34" charset="0"/>
            </a:endParaRPr>
          </a:p>
          <a:p>
            <a:pPr algn="just"/>
            <a:r>
              <a:rPr lang="sl-SI" sz="1600" dirty="0" smtClean="0">
                <a:latin typeface="Arial Narrow" panose="020B0606020202030204" pitchFamily="34" charset="0"/>
              </a:rPr>
              <a:t>Vse </a:t>
            </a:r>
            <a:r>
              <a:rPr lang="sl-SI" sz="1600" dirty="0">
                <a:latin typeface="Arial Narrow" panose="020B0606020202030204" pitchFamily="34" charset="0"/>
              </a:rPr>
              <a:t>pa bo temeljilo bolj na osnovi igre, ne pa doseganju nekih rezultatov.</a:t>
            </a:r>
          </a:p>
        </p:txBody>
      </p:sp>
      <p:sp>
        <p:nvSpPr>
          <p:cNvPr id="7" name="Pravokotnik 6"/>
          <p:cNvSpPr/>
          <p:nvPr/>
        </p:nvSpPr>
        <p:spPr>
          <a:xfrm>
            <a:off x="481638" y="5682734"/>
            <a:ext cx="1996059" cy="307777"/>
          </a:xfrm>
          <a:prstGeom prst="rect">
            <a:avLst/>
          </a:prstGeom>
        </p:spPr>
        <p:txBody>
          <a:bodyPr wrap="none">
            <a:spAutoFit/>
          </a:bodyPr>
          <a:lstStyle/>
          <a:p>
            <a:r>
              <a:rPr lang="sl-SI" sz="1400" dirty="0" smtClean="0">
                <a:latin typeface="Arial Narrow" panose="020B0606020202030204" pitchFamily="34" charset="0"/>
              </a:rPr>
              <a:t>Povezava do učnih načrtov:</a:t>
            </a:r>
            <a:endParaRPr lang="sl-SI" sz="1400" b="1" dirty="0">
              <a:latin typeface="Arial Narrow" panose="020B0606020202030204" pitchFamily="34" charset="0"/>
            </a:endParaRPr>
          </a:p>
        </p:txBody>
      </p:sp>
      <p:sp>
        <p:nvSpPr>
          <p:cNvPr id="8" name="Pravokotnik 7"/>
          <p:cNvSpPr/>
          <p:nvPr/>
        </p:nvSpPr>
        <p:spPr>
          <a:xfrm>
            <a:off x="479490" y="5960313"/>
            <a:ext cx="8034334" cy="276999"/>
          </a:xfrm>
          <a:prstGeom prst="rect">
            <a:avLst/>
          </a:prstGeom>
        </p:spPr>
        <p:txBody>
          <a:bodyPr wrap="square">
            <a:spAutoFit/>
          </a:bodyPr>
          <a:lstStyle/>
          <a:p>
            <a:r>
              <a:rPr lang="sl-SI" sz="1200" dirty="0">
                <a:latin typeface="Arial Narrow" panose="020B0606020202030204" pitchFamily="34" charset="0"/>
                <a:hlinkClick r:id="rId2"/>
              </a:rPr>
              <a:t>https://www.gov.si/assets/ministrstva/MIZS/Dokumenti/Osnovna-sola/Ucni-nacrti/izbirni/Neobvezni/Sport_izbirni_neobvezni.pdf</a:t>
            </a:r>
            <a:endParaRPr lang="sl-SI" sz="1200" dirty="0">
              <a:latin typeface="Arial Narrow" panose="020B0606020202030204" pitchFamily="34" charset="0"/>
            </a:endParaRPr>
          </a:p>
        </p:txBody>
      </p:sp>
      <p:sp>
        <p:nvSpPr>
          <p:cNvPr id="12" name="Zaobljeni pravokotnik 11"/>
          <p:cNvSpPr/>
          <p:nvPr/>
        </p:nvSpPr>
        <p:spPr>
          <a:xfrm>
            <a:off x="3635896" y="1196752"/>
            <a:ext cx="2304256" cy="434008"/>
          </a:xfrm>
          <a:prstGeom prst="roundRect">
            <a:avLst/>
          </a:prstGeom>
          <a:solidFill>
            <a:srgbClr val="FF00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4.-6. r. - Šmihel</a:t>
            </a:r>
          </a:p>
        </p:txBody>
      </p:sp>
      <p:sp>
        <p:nvSpPr>
          <p:cNvPr id="13" name="Zaobljeni pravokotnik 12"/>
          <p:cNvSpPr/>
          <p:nvPr/>
        </p:nvSpPr>
        <p:spPr>
          <a:xfrm>
            <a:off x="6156176" y="1196752"/>
            <a:ext cx="2373168" cy="434008"/>
          </a:xfrm>
          <a:prstGeom prst="roundRect">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4., 5. r – Birčna vas</a:t>
            </a:r>
          </a:p>
        </p:txBody>
      </p:sp>
      <p:sp>
        <p:nvSpPr>
          <p:cNvPr id="14" name="Zaobljeni pravokotnik 13"/>
          <p:cNvSpPr/>
          <p:nvPr/>
        </p:nvSpPr>
        <p:spPr>
          <a:xfrm>
            <a:off x="2699792" y="214290"/>
            <a:ext cx="3816424" cy="785818"/>
          </a:xfrm>
          <a:prstGeom prst="roundRect">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PONUDBA NEOBVEZNIH </a:t>
            </a:r>
          </a:p>
          <a:p>
            <a:pPr algn="ctr"/>
            <a:r>
              <a:rPr lang="sl-SI" sz="2000" b="1" dirty="0" smtClean="0">
                <a:solidFill>
                  <a:schemeClr val="bg1"/>
                </a:solidFill>
              </a:rPr>
              <a:t>IZBIRNIH PREDMETOV</a:t>
            </a:r>
            <a:endParaRPr lang="sl-SI" sz="2000" b="1" dirty="0">
              <a:solidFill>
                <a:schemeClr val="bg1"/>
              </a:solidFill>
            </a:endParaRPr>
          </a:p>
        </p:txBody>
      </p:sp>
    </p:spTree>
    <p:extLst>
      <p:ext uri="{BB962C8B-B14F-4D97-AF65-F5344CB8AC3E}">
        <p14:creationId xmlns:p14="http://schemas.microsoft.com/office/powerpoint/2010/main" val="1851822229"/>
      </p:ext>
    </p:extLst>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jeni pravokotnik 1"/>
          <p:cNvSpPr/>
          <p:nvPr/>
        </p:nvSpPr>
        <p:spPr>
          <a:xfrm>
            <a:off x="515555" y="357166"/>
            <a:ext cx="8013790" cy="500066"/>
          </a:xfrm>
          <a:prstGeom prst="roundRect">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sl-SI"/>
          </a:p>
        </p:txBody>
      </p:sp>
      <p:sp>
        <p:nvSpPr>
          <p:cNvPr id="3" name="Naslov 3"/>
          <p:cNvSpPr txBox="1">
            <a:spLocks/>
          </p:cNvSpPr>
          <p:nvPr/>
        </p:nvSpPr>
        <p:spPr>
          <a:xfrm>
            <a:off x="457200" y="274638"/>
            <a:ext cx="8229600" cy="725470"/>
          </a:xfrm>
          <a:prstGeom prst="rect">
            <a:avLst/>
          </a:prstGeom>
        </p:spPr>
        <p:txBody>
          <a:bodyPr>
            <a:normAutofit fontScale="52500" lnSpcReduction="20000"/>
          </a:bodyPr>
          <a:lstStyle/>
          <a:p>
            <a:pPr lvl="0" algn="ctr">
              <a:spcBef>
                <a:spcPct val="0"/>
              </a:spcBef>
              <a:defRPr/>
            </a:pP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1800" b="0" i="0" u="none" strike="noStrike" kern="1200" cap="none" spc="0" normalizeH="0" baseline="0" noProof="0" dirty="0" smtClean="0">
                <a:ln>
                  <a:noFill/>
                </a:ln>
                <a:solidFill>
                  <a:schemeClr val="tx1"/>
                </a:solidFill>
                <a:effectLst/>
                <a:uLnTx/>
                <a:uFillTx/>
                <a:latin typeface="+mj-lt"/>
                <a:ea typeface="+mj-ea"/>
                <a:cs typeface="+mj-cs"/>
              </a:rPr>
              <a:t/>
            </a:r>
            <a:br>
              <a:rPr kumimoji="0" lang="sl-SI" sz="1800" b="0" i="0" u="none" strike="noStrike" kern="1200" cap="none" spc="0" normalizeH="0" baseline="0" noProof="0" dirty="0" smtClean="0">
                <a:ln>
                  <a:noFill/>
                </a:ln>
                <a:solidFill>
                  <a:schemeClr val="tx1"/>
                </a:solidFill>
                <a:effectLst/>
                <a:uLnTx/>
                <a:uFillTx/>
                <a:latin typeface="+mj-lt"/>
                <a:ea typeface="+mj-ea"/>
                <a:cs typeface="+mj-cs"/>
              </a:rPr>
            </a:br>
            <a:r>
              <a:rPr kumimoji="0" lang="sl-SI" sz="3000" b="0" i="0" u="none" strike="noStrike" kern="1200" cap="none" spc="0" normalizeH="0" baseline="0" noProof="0" dirty="0" smtClean="0">
                <a:ln>
                  <a:noFill/>
                </a:ln>
                <a:solidFill>
                  <a:schemeClr val="tx1"/>
                </a:solidFill>
                <a:effectLst/>
                <a:uLnTx/>
                <a:uFillTx/>
                <a:latin typeface="+mj-lt"/>
                <a:ea typeface="+mj-ea"/>
                <a:cs typeface="+mj-cs"/>
              </a:rPr>
              <a:t>Osnovna šola ŠMIHEL  	                           	                               šolsko leto </a:t>
            </a:r>
            <a:r>
              <a:rPr lang="sl-SI" sz="3000"/>
              <a:t>2023-2024</a:t>
            </a:r>
            <a:r>
              <a:rPr kumimoji="0" lang="sl-SI" sz="3000" b="0" i="0" u="none" strike="noStrike" kern="1200" cap="none" spc="0" normalizeH="0" baseline="0" noProof="0" dirty="0" smtClean="0">
                <a:ln>
                  <a:noFill/>
                </a:ln>
                <a:solidFill>
                  <a:schemeClr val="tx1"/>
                </a:solidFill>
                <a:effectLst/>
                <a:uLnTx/>
                <a:uFillTx/>
                <a:latin typeface="+mj-lt"/>
                <a:ea typeface="+mj-ea"/>
                <a:cs typeface="+mj-cs"/>
              </a:rPr>
              <a:t/>
            </a:r>
            <a:br>
              <a:rPr kumimoji="0" lang="sl-SI" sz="3000" b="0" i="0" u="none" strike="noStrike" kern="1200" cap="none" spc="0" normalizeH="0" baseline="0" noProof="0" dirty="0" smtClean="0">
                <a:ln>
                  <a:noFill/>
                </a:ln>
                <a:solidFill>
                  <a:schemeClr val="tx1"/>
                </a:solidFill>
                <a:effectLst/>
                <a:uLnTx/>
                <a:uFillTx/>
                <a:latin typeface="+mj-lt"/>
                <a:ea typeface="+mj-ea"/>
                <a:cs typeface="+mj-cs"/>
              </a:rPr>
            </a:br>
            <a:endParaRPr kumimoji="0" lang="sl-SI" sz="3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Zaobljeni pravokotnik 3"/>
          <p:cNvSpPr/>
          <p:nvPr/>
        </p:nvSpPr>
        <p:spPr>
          <a:xfrm>
            <a:off x="539552" y="1144365"/>
            <a:ext cx="2751824" cy="504447"/>
          </a:xfrm>
          <a:prstGeom prst="roundRect">
            <a:avLst/>
          </a:prstGeom>
          <a:solidFill>
            <a:srgbClr val="C00000"/>
          </a:solidFill>
        </p:spPr>
        <p:style>
          <a:lnRef idx="1">
            <a:schemeClr val="accent1"/>
          </a:lnRef>
          <a:fillRef idx="2">
            <a:schemeClr val="accent1"/>
          </a:fillRef>
          <a:effectRef idx="1">
            <a:schemeClr val="accent1"/>
          </a:effectRef>
          <a:fontRef idx="minor">
            <a:schemeClr val="dk1"/>
          </a:fontRef>
        </p:style>
        <p:txBody>
          <a:bodyPr rtlCol="0" anchor="ctr"/>
          <a:lstStyle/>
          <a:p>
            <a:r>
              <a:rPr lang="sl-SI" sz="2000" dirty="0" smtClean="0">
                <a:solidFill>
                  <a:schemeClr val="bg1"/>
                </a:solidFill>
              </a:rPr>
              <a:t>NIP - RAČUNALNIŠTVO</a:t>
            </a:r>
          </a:p>
        </p:txBody>
      </p:sp>
      <p:sp>
        <p:nvSpPr>
          <p:cNvPr id="5" name="Pravokotnik 4"/>
          <p:cNvSpPr/>
          <p:nvPr/>
        </p:nvSpPr>
        <p:spPr>
          <a:xfrm>
            <a:off x="515555" y="1916832"/>
            <a:ext cx="7998269" cy="3384376"/>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noFill/>
            </a:endParaRPr>
          </a:p>
        </p:txBody>
      </p:sp>
      <p:sp>
        <p:nvSpPr>
          <p:cNvPr id="6" name="Pravokotnik 5"/>
          <p:cNvSpPr/>
          <p:nvPr/>
        </p:nvSpPr>
        <p:spPr>
          <a:xfrm>
            <a:off x="611560" y="1988840"/>
            <a:ext cx="7902264" cy="3293209"/>
          </a:xfrm>
          <a:prstGeom prst="rect">
            <a:avLst/>
          </a:prstGeom>
        </p:spPr>
        <p:txBody>
          <a:bodyPr wrap="square">
            <a:spAutoFit/>
          </a:bodyPr>
          <a:lstStyle/>
          <a:p>
            <a:pPr algn="just"/>
            <a:r>
              <a:rPr lang="sl-SI" sz="1600" dirty="0">
                <a:latin typeface="Arial Narrow" panose="020B0606020202030204" pitchFamily="34" charset="0"/>
              </a:rPr>
              <a:t>Neobvezni izbirni predmet seznanja učence z različnimi področji računalništva. Predmet ne temelji na spoznavanju dela s posameznimi programi, ampak učence seznanja s temeljnimi računalniškimi koncepti in procesi.</a:t>
            </a:r>
          </a:p>
          <a:p>
            <a:pPr algn="just"/>
            <a:r>
              <a:rPr lang="sl-SI" sz="1600" dirty="0">
                <a:latin typeface="Arial Narrow" panose="020B0606020202030204" pitchFamily="34" charset="0"/>
              </a:rPr>
              <a:t>Učenci se pri računalništvu seznanjajo s tehnikami in metodami reševanja problemov in razvijajo algoritmičen način razmišljanja, spoznavajo omejitve računalnikov in njihov vpliv na družbo. Način dela pri predmetu spodbuja ustvarjalnost, sodelovanje in poseben način razmišljanja ter delovanja. </a:t>
            </a:r>
            <a:endParaRPr lang="sl-SI" sz="1600" dirty="0" smtClean="0">
              <a:latin typeface="Arial Narrow" panose="020B0606020202030204" pitchFamily="34" charset="0"/>
            </a:endParaRPr>
          </a:p>
          <a:p>
            <a:pPr algn="just"/>
            <a:r>
              <a:rPr lang="sl-SI" sz="1600" dirty="0" smtClean="0">
                <a:latin typeface="Arial Narrow" panose="020B0606020202030204" pitchFamily="34" charset="0"/>
              </a:rPr>
              <a:t>S </a:t>
            </a:r>
            <a:r>
              <a:rPr lang="sl-SI" sz="1600" dirty="0">
                <a:latin typeface="Arial Narrow" panose="020B0606020202030204" pitchFamily="34" charset="0"/>
              </a:rPr>
              <a:t>spoznavanjem računalniških konceptov in razvijanjem postopkovnega načina razmišljanja učenci pridobivajo znanja, spretnosti in veščine, ki so veliko bolj trajni kot hitro razvijajoče se tehnologije.</a:t>
            </a:r>
          </a:p>
          <a:p>
            <a:pPr algn="just"/>
            <a:r>
              <a:rPr lang="sl-SI" sz="1600" dirty="0">
                <a:latin typeface="Arial Narrow" panose="020B0606020202030204" pitchFamily="34" charset="0"/>
              </a:rPr>
              <a:t>Znanja, ki jih pridobijo učenci pri tem predmetu, so prenosljiva ter uporabna na vseh področjih človeških dejavnosti. Učencem bodo koristila tudi pri drugih predmetih in v poznejšem življenju.</a:t>
            </a:r>
          </a:p>
          <a:p>
            <a:pPr algn="just"/>
            <a:r>
              <a:rPr lang="sl-SI" sz="1600" dirty="0">
                <a:latin typeface="Arial Narrow" panose="020B0606020202030204" pitchFamily="34" charset="0"/>
              </a:rPr>
              <a:t>Učenci razvijajo ustvarjalnost, natančnost in logično razmišljanje, razvijajo in bogatijo svoj jezikovni zaklad ter skrbijo za pravilno slovensko izražanje in strokovno terminologijo</a:t>
            </a:r>
            <a:r>
              <a:rPr lang="sl-SI" sz="1600" dirty="0" smtClean="0">
                <a:latin typeface="Arial Narrow" panose="020B0606020202030204" pitchFamily="34" charset="0"/>
              </a:rPr>
              <a:t>.</a:t>
            </a:r>
          </a:p>
          <a:p>
            <a:pPr algn="just"/>
            <a:r>
              <a:rPr lang="sl-SI" sz="1600" dirty="0" smtClean="0">
                <a:latin typeface="Arial Narrow" panose="020B0606020202030204" pitchFamily="34" charset="0"/>
              </a:rPr>
              <a:t>Izbirni predmeti s področja računalništva bodo na voljo tudi v vseh letih tretjega triletja.</a:t>
            </a:r>
            <a:endParaRPr lang="sl-SI" sz="1600" dirty="0">
              <a:latin typeface="Arial Narrow" panose="020B0606020202030204" pitchFamily="34" charset="0"/>
            </a:endParaRPr>
          </a:p>
        </p:txBody>
      </p:sp>
      <p:sp>
        <p:nvSpPr>
          <p:cNvPr id="7" name="Pravokotnik 6"/>
          <p:cNvSpPr/>
          <p:nvPr/>
        </p:nvSpPr>
        <p:spPr>
          <a:xfrm>
            <a:off x="481638" y="5610726"/>
            <a:ext cx="1996059" cy="307777"/>
          </a:xfrm>
          <a:prstGeom prst="rect">
            <a:avLst/>
          </a:prstGeom>
        </p:spPr>
        <p:txBody>
          <a:bodyPr wrap="none">
            <a:spAutoFit/>
          </a:bodyPr>
          <a:lstStyle/>
          <a:p>
            <a:r>
              <a:rPr lang="sl-SI" sz="1400" dirty="0" smtClean="0">
                <a:latin typeface="Arial Narrow" panose="020B0606020202030204" pitchFamily="34" charset="0"/>
              </a:rPr>
              <a:t>Povezava do učnih načrtov:</a:t>
            </a:r>
            <a:endParaRPr lang="sl-SI" sz="1400" b="1" dirty="0">
              <a:latin typeface="Arial Narrow" panose="020B0606020202030204" pitchFamily="34" charset="0"/>
            </a:endParaRPr>
          </a:p>
        </p:txBody>
      </p:sp>
      <p:sp>
        <p:nvSpPr>
          <p:cNvPr id="8" name="Pravokotnik 7"/>
          <p:cNvSpPr/>
          <p:nvPr/>
        </p:nvSpPr>
        <p:spPr>
          <a:xfrm>
            <a:off x="479490" y="5960313"/>
            <a:ext cx="8034334" cy="276999"/>
          </a:xfrm>
          <a:prstGeom prst="rect">
            <a:avLst/>
          </a:prstGeom>
        </p:spPr>
        <p:txBody>
          <a:bodyPr wrap="square">
            <a:spAutoFit/>
          </a:bodyPr>
          <a:lstStyle/>
          <a:p>
            <a:r>
              <a:rPr lang="sl-SI" sz="1200" dirty="0">
                <a:latin typeface="Arial Narrow" panose="020B0606020202030204" pitchFamily="34" charset="0"/>
                <a:hlinkClick r:id="rId2"/>
              </a:rPr>
              <a:t>https://www.gov.si/assets/ministrstva/MIZS/Dokumenti/Osnovna-sola/Ucni-nacrti/izbirni/Neobvezni/Racunalnistvo_izbirni_neobvezni.pdf</a:t>
            </a:r>
            <a:endParaRPr lang="sl-SI" sz="1200" dirty="0">
              <a:latin typeface="Arial Narrow" panose="020B0606020202030204" pitchFamily="34" charset="0"/>
            </a:endParaRPr>
          </a:p>
        </p:txBody>
      </p:sp>
      <p:sp>
        <p:nvSpPr>
          <p:cNvPr id="10" name="Zaobljeni pravokotnik 9"/>
          <p:cNvSpPr/>
          <p:nvPr/>
        </p:nvSpPr>
        <p:spPr>
          <a:xfrm>
            <a:off x="2699792" y="214290"/>
            <a:ext cx="3816424" cy="785818"/>
          </a:xfrm>
          <a:prstGeom prst="roundRect">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sl-SI" sz="2000" b="1" dirty="0" smtClean="0">
                <a:solidFill>
                  <a:schemeClr val="bg1"/>
                </a:solidFill>
              </a:rPr>
              <a:t>PONUDBA NEOBVEZNIH </a:t>
            </a:r>
          </a:p>
          <a:p>
            <a:pPr algn="ctr"/>
            <a:r>
              <a:rPr lang="sl-SI" sz="2000" b="1" dirty="0" smtClean="0">
                <a:solidFill>
                  <a:schemeClr val="bg1"/>
                </a:solidFill>
              </a:rPr>
              <a:t>IZBIRNIH PREDMETOV</a:t>
            </a:r>
            <a:endParaRPr lang="sl-SI" sz="2000" b="1" dirty="0">
              <a:solidFill>
                <a:schemeClr val="bg1"/>
              </a:solidFill>
            </a:endParaRPr>
          </a:p>
        </p:txBody>
      </p:sp>
      <p:sp>
        <p:nvSpPr>
          <p:cNvPr id="11" name="Zaobljeni pravokotnik 10"/>
          <p:cNvSpPr/>
          <p:nvPr/>
        </p:nvSpPr>
        <p:spPr>
          <a:xfrm>
            <a:off x="7768095" y="1168537"/>
            <a:ext cx="761250" cy="450708"/>
          </a:xfrm>
          <a:prstGeom prst="roundRect">
            <a:avLst/>
          </a:prstGeom>
          <a:solidFill>
            <a:srgbClr val="C0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l-SI" sz="2000" dirty="0" smtClean="0">
                <a:solidFill>
                  <a:schemeClr val="bg1"/>
                </a:solidFill>
              </a:rPr>
              <a:t>6. r </a:t>
            </a:r>
          </a:p>
        </p:txBody>
      </p:sp>
    </p:spTree>
    <p:extLst>
      <p:ext uri="{BB962C8B-B14F-4D97-AF65-F5344CB8AC3E}">
        <p14:creationId xmlns:p14="http://schemas.microsoft.com/office/powerpoint/2010/main" val="1021846970"/>
      </p:ext>
    </p:extLst>
  </p:cSld>
  <p:clrMapOvr>
    <a:masterClrMapping/>
  </p:clrMapOvr>
  <p:transition spd="med">
    <p:wipe dir="d"/>
  </p:transition>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26268</TotalTime>
  <Words>1468</Words>
  <Application>Microsoft Office PowerPoint</Application>
  <PresentationFormat>Diaprojekcija na zaslonu (4:3)</PresentationFormat>
  <Paragraphs>95</Paragraphs>
  <Slides>8</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8</vt:i4>
      </vt:variant>
    </vt:vector>
  </HeadingPairs>
  <TitlesOfParts>
    <vt:vector size="12" baseType="lpstr">
      <vt:lpstr>Arial</vt:lpstr>
      <vt:lpstr>Arial Narrow</vt:lpstr>
      <vt:lpstr>Calibri</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Osnovna šola ŠMIHEL                                                                   šolsko leto 2010-2011</dc:title>
  <dc:creator>Prenosnik2</dc:creator>
  <cp:lastModifiedBy>Karmen Jenič</cp:lastModifiedBy>
  <cp:revision>338</cp:revision>
  <dcterms:created xsi:type="dcterms:W3CDTF">2010-04-08T12:23:23Z</dcterms:created>
  <dcterms:modified xsi:type="dcterms:W3CDTF">2023-04-26T09:02:18Z</dcterms:modified>
</cp:coreProperties>
</file>